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2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339" r:id="rId4"/>
    <p:sldId id="360" r:id="rId5"/>
    <p:sldId id="361" r:id="rId6"/>
    <p:sldId id="364" r:id="rId7"/>
    <p:sldId id="400" r:id="rId8"/>
    <p:sldId id="402" r:id="rId9"/>
    <p:sldId id="401" r:id="rId10"/>
    <p:sldId id="381" r:id="rId11"/>
    <p:sldId id="365" r:id="rId12"/>
    <p:sldId id="260" r:id="rId13"/>
    <p:sldId id="311" r:id="rId14"/>
    <p:sldId id="403" r:id="rId15"/>
    <p:sldId id="263" r:id="rId16"/>
    <p:sldId id="404" r:id="rId17"/>
    <p:sldId id="264" r:id="rId18"/>
    <p:sldId id="266" r:id="rId19"/>
    <p:sldId id="383" r:id="rId20"/>
    <p:sldId id="267" r:id="rId21"/>
    <p:sldId id="384" r:id="rId22"/>
    <p:sldId id="268" r:id="rId23"/>
    <p:sldId id="385" r:id="rId24"/>
    <p:sldId id="270" r:id="rId25"/>
    <p:sldId id="271" r:id="rId26"/>
    <p:sldId id="406" r:id="rId27"/>
    <p:sldId id="282" r:id="rId28"/>
    <p:sldId id="408" r:id="rId29"/>
    <p:sldId id="283" r:id="rId30"/>
    <p:sldId id="372" r:id="rId31"/>
    <p:sldId id="337" r:id="rId32"/>
    <p:sldId id="392" r:id="rId33"/>
    <p:sldId id="373" r:id="rId34"/>
    <p:sldId id="273" r:id="rId35"/>
    <p:sldId id="387" r:id="rId36"/>
    <p:sldId id="274" r:id="rId37"/>
    <p:sldId id="388" r:id="rId38"/>
    <p:sldId id="409" r:id="rId39"/>
    <p:sldId id="390" r:id="rId40"/>
    <p:sldId id="410" r:id="rId41"/>
    <p:sldId id="411" r:id="rId42"/>
    <p:sldId id="340" r:id="rId43"/>
    <p:sldId id="341" r:id="rId44"/>
    <p:sldId id="342" r:id="rId45"/>
    <p:sldId id="343" r:id="rId46"/>
    <p:sldId id="413" r:id="rId47"/>
    <p:sldId id="344" r:id="rId48"/>
    <p:sldId id="345" r:id="rId49"/>
    <p:sldId id="347" r:id="rId50"/>
    <p:sldId id="395" r:id="rId51"/>
    <p:sldId id="349" r:id="rId52"/>
    <p:sldId id="350" r:id="rId53"/>
    <p:sldId id="414" r:id="rId54"/>
    <p:sldId id="351" r:id="rId55"/>
    <p:sldId id="415" r:id="rId56"/>
    <p:sldId id="397" r:id="rId57"/>
    <p:sldId id="353" r:id="rId58"/>
    <p:sldId id="398" r:id="rId59"/>
    <p:sldId id="399" r:id="rId60"/>
    <p:sldId id="359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pos="2880">
          <p15:clr>
            <a:srgbClr val="A4A3A4"/>
          </p15:clr>
        </p15:guide>
        <p15:guide id="4" pos="5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794" autoAdjust="0"/>
  </p:normalViewPr>
  <p:slideViewPr>
    <p:cSldViewPr snapToGrid="0">
      <p:cViewPr>
        <p:scale>
          <a:sx n="94" d="100"/>
          <a:sy n="94" d="100"/>
        </p:scale>
        <p:origin x="-1284" y="-60"/>
      </p:cViewPr>
      <p:guideLst>
        <p:guide orient="horz" pos="2160"/>
        <p:guide orient="horz" pos="864"/>
        <p:guide pos="2880"/>
        <p:guide pos="5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2C9C9069-B339-4341-9754-6C639F2B0E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315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9B345FBE-1BFF-4299-8D4A-9CC14BC76C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046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D56EAA-0B10-4F76-B71A-B49B9E2DEEFF}" type="slidenum">
              <a:rPr lang="en-US" smtClean="0"/>
              <a:pPr/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04835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48EDDE-2BC6-4504-968B-98E40C9355E1}" type="slidenum">
              <a:rPr lang="en-US" smtClean="0"/>
              <a:pPr/>
              <a:t>10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630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16A4D1-A171-4DE7-81E0-A04FAFC46A39}" type="slidenum">
              <a:rPr lang="en-US" smtClean="0"/>
              <a:pPr/>
              <a:t>11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30977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BFC9F4-B64A-4CDE-89D1-A3A769273698}" type="slidenum">
              <a:rPr lang="en-US" smtClean="0"/>
              <a:pPr/>
              <a:t>12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32778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2E8CEC-8CE7-4F5A-BD97-FDEA38BCDD26}" type="slidenum">
              <a:rPr lang="en-US" smtClean="0"/>
              <a:pPr/>
              <a:t>13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86477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2E8CEC-8CE7-4F5A-BD97-FDEA38BCDD26}" type="slidenum">
              <a:rPr lang="en-US" smtClean="0"/>
              <a:pPr/>
              <a:t>14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89800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1A6FF7-9E22-4102-963F-73F72EE65897}" type="slidenum">
              <a:rPr lang="en-US" smtClean="0"/>
              <a:pPr/>
              <a:t>15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40750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1A6FF7-9E22-4102-963F-73F72EE65897}" type="slidenum">
              <a:rPr lang="en-US" smtClean="0"/>
              <a:pPr/>
              <a:t>16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27477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6ED433-B84A-44FE-8C30-6D8776BF2A63}" type="slidenum">
              <a:rPr lang="en-US" smtClean="0"/>
              <a:pPr/>
              <a:t>17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40493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21D02E-DFA7-4ECF-AB77-A3A2BD63D5E2}" type="slidenum">
              <a:rPr lang="en-US" smtClean="0"/>
              <a:pPr/>
              <a:t>18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24713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B985EA-0A13-4CA5-A8DE-40F1130B3D19}" type="slidenum">
              <a:rPr lang="en-US" smtClean="0"/>
              <a:pPr/>
              <a:t>19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7822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496070-0882-4DB0-9E5E-B99F55AE4E23}" type="slidenum">
              <a:rPr lang="en-US" smtClean="0"/>
              <a:pPr/>
              <a:t>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07246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817134-3B7E-44A0-BC7A-9D55CBE0EBC1}" type="slidenum">
              <a:rPr lang="en-US" smtClean="0"/>
              <a:pPr/>
              <a:t>20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8869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3E0772-B0F6-4862-B446-3CBBD07005CA}" type="slidenum">
              <a:rPr lang="en-US" smtClean="0"/>
              <a:pPr/>
              <a:t>21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52981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908898-E108-4EDC-9AEB-EFF5D866945C}" type="slidenum">
              <a:rPr lang="en-US" smtClean="0"/>
              <a:pPr/>
              <a:t>22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40467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8BD13-08E0-4856-9E40-495586447DE5}" type="slidenum">
              <a:rPr lang="en-US" smtClean="0"/>
              <a:pPr/>
              <a:t>23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96589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C75514-10C1-437E-BA42-A235AAC91E5C}" type="slidenum">
              <a:rPr lang="en-US" smtClean="0"/>
              <a:pPr/>
              <a:t>24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98249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DEF3E1-9389-48D8-A864-CE17C904E5F0}" type="slidenum">
              <a:rPr lang="en-US" smtClean="0"/>
              <a:pPr/>
              <a:t>25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15189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DEF3E1-9389-48D8-A864-CE17C904E5F0}" type="slidenum">
              <a:rPr lang="en-US" smtClean="0"/>
              <a:pPr/>
              <a:t>26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10722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B3509-A4D9-4ED0-B780-C75950CEFC3C}" type="slidenum">
              <a:rPr lang="en-US" smtClean="0"/>
              <a:pPr/>
              <a:t>27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99276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348F2F-14AD-432D-9C28-3B7116019859}" type="slidenum">
              <a:rPr lang="en-US" smtClean="0"/>
              <a:pPr/>
              <a:t>28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2549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77305D-08F7-4277-AEEE-03F3A34FE2FA}" type="slidenum">
              <a:rPr lang="en-US" smtClean="0"/>
              <a:pPr/>
              <a:t>29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93992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DB6F73-DD82-4C74-8AA9-54B755A0FAF3}" type="slidenum">
              <a:rPr lang="en-US" smtClean="0"/>
              <a:pPr/>
              <a:t>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05271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955750-5F1C-46B4-862D-7D734F666A4B}" type="slidenum">
              <a:rPr lang="en-US" smtClean="0"/>
              <a:pPr/>
              <a:t>30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89491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5E634E-4881-42DE-9043-6C38D87C828A}" type="slidenum">
              <a:rPr lang="en-US" smtClean="0"/>
              <a:pPr/>
              <a:t>31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842178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52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52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C3A364-5C13-4B64-B49B-E7E26C676CA1}" type="slidenum">
              <a:rPr lang="en-US" smtClean="0"/>
              <a:pPr/>
              <a:t>32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11020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72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42DE65-274D-4F2A-BBA1-BD60AE880FF6}" type="slidenum">
              <a:rPr lang="en-US" smtClean="0"/>
              <a:pPr/>
              <a:t>33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77849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904729-BF4E-4054-A2FB-9837F5D028AA}" type="slidenum">
              <a:rPr lang="en-US" smtClean="0"/>
              <a:pPr/>
              <a:t>34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79092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92879B-80EC-438B-96F4-57153A043B6F}" type="slidenum">
              <a:rPr lang="en-US" smtClean="0"/>
              <a:pPr/>
              <a:t>35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70934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7A7186-8099-47C7-9842-7870DB8B89E1}" type="slidenum">
              <a:rPr lang="en-US" smtClean="0"/>
              <a:pPr/>
              <a:t>36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69488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03EA80-3545-45AB-AA1A-F9DF42167714}" type="slidenum">
              <a:rPr lang="en-US" smtClean="0"/>
              <a:pPr/>
              <a:t>37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90102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03EA80-3545-45AB-AA1A-F9DF42167714}" type="slidenum">
              <a:rPr lang="en-US" smtClean="0"/>
              <a:pPr/>
              <a:t>38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27617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590277-17F4-470C-851B-F7250D8FC5A1}" type="slidenum">
              <a:rPr lang="en-US" smtClean="0"/>
              <a:pPr/>
              <a:t>39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59763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6640D5-0F1D-49D8-AD0B-483E34641248}" type="slidenum">
              <a:rPr lang="en-US" smtClean="0"/>
              <a:pPr/>
              <a:t>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79373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590277-17F4-470C-851B-F7250D8FC5A1}" type="slidenum">
              <a:rPr lang="en-US" smtClean="0"/>
              <a:pPr/>
              <a:t>40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29082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590277-17F4-470C-851B-F7250D8FC5A1}" type="slidenum">
              <a:rPr lang="en-US" smtClean="0"/>
              <a:pPr/>
              <a:t>41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9366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4B148-9D35-48D2-BEF4-9CFC81A7E5AC}" type="slidenum">
              <a:rPr lang="en-US" smtClean="0"/>
              <a:pPr/>
              <a:t>42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686394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3886B8-4C1A-46F3-A186-53AF18DC79E3}" type="slidenum">
              <a:rPr lang="en-US" smtClean="0"/>
              <a:pPr/>
              <a:t>43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228673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54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6CE1F6-2E9F-413E-B41C-49FD7F090561}" type="slidenum">
              <a:rPr lang="en-US" smtClean="0"/>
              <a:pPr/>
              <a:t>44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824195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95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337B5C-6B02-4DE2-A9B6-1712F495E704}" type="slidenum">
              <a:rPr lang="en-US" smtClean="0"/>
              <a:pPr/>
              <a:t>45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966530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95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337B5C-6B02-4DE2-A9B6-1712F495E704}" type="slidenum">
              <a:rPr lang="en-US" smtClean="0"/>
              <a:pPr/>
              <a:t>46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10331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16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D25BBB-10C3-435C-AAD9-A0734D61DE12}" type="slidenum">
              <a:rPr lang="en-US" smtClean="0"/>
              <a:pPr/>
              <a:t>47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453101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323182-2545-4AC5-9AE8-952ECB75BF95}" type="slidenum">
              <a:rPr lang="en-US" smtClean="0"/>
              <a:pPr/>
              <a:t>48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225505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EC23CF-DF08-4475-9860-1A3A39AF8174}" type="slidenum">
              <a:rPr lang="en-US" smtClean="0"/>
              <a:pPr/>
              <a:t>49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76852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02E98E-030C-4DD6-975A-DAB78FF29D05}" type="slidenum">
              <a:rPr lang="en-US" smtClean="0"/>
              <a:pPr/>
              <a:t>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526118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98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98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FF9C3-7375-467C-9722-42567CABF3FC}" type="slidenum">
              <a:rPr lang="en-US" smtClean="0"/>
              <a:pPr/>
              <a:t>50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029816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18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C95B7-31BC-46D6-8D04-1551B2D82105}" type="slidenum">
              <a:rPr lang="en-US" smtClean="0"/>
              <a:pPr/>
              <a:t>51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460884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80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80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7987E9-744E-4475-B497-829A8AA43805}" type="slidenum">
              <a:rPr lang="en-US" smtClean="0"/>
              <a:pPr/>
              <a:t>52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902276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80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80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7987E9-744E-4475-B497-829A8AA43805}" type="slidenum">
              <a:rPr lang="en-US" smtClean="0"/>
              <a:pPr/>
              <a:t>53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000174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300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300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96EBA3-ACEC-4984-AF1B-18D2C17E875B}" type="slidenum">
              <a:rPr lang="en-US" smtClean="0"/>
              <a:pPr/>
              <a:t>54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78953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300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300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96EBA3-ACEC-4984-AF1B-18D2C17E875B}" type="slidenum">
              <a:rPr lang="en-US" smtClean="0"/>
              <a:pPr/>
              <a:t>55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984301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320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320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A91137-7A87-495B-AC31-947DCAC07504}" type="slidenum">
              <a:rPr lang="en-US" smtClean="0"/>
              <a:pPr/>
              <a:t>56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901393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341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6BBA5C-2F04-4A2E-8A32-02836C137088}" type="slidenum">
              <a:rPr lang="en-US" smtClean="0"/>
              <a:pPr/>
              <a:t>57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163232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496070-0882-4DB0-9E5E-B99F55AE4E23}" type="slidenum">
              <a:rPr lang="en-US" smtClean="0"/>
              <a:pPr/>
              <a:t>58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598995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DB6F73-DD82-4C74-8AA9-54B755A0FAF3}" type="slidenum">
              <a:rPr lang="en-US" smtClean="0"/>
              <a:pPr/>
              <a:t>59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8285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AC4489-38D7-41FA-AD08-C7BAF0C35CEB}" type="slidenum">
              <a:rPr lang="en-US" smtClean="0"/>
              <a:pPr/>
              <a:t>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947137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56120E-420A-4A6F-898F-24653F55D22B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88228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AC4489-38D7-41FA-AD08-C7BAF0C35CEB}" type="slidenum">
              <a:rPr lang="en-US" smtClean="0"/>
              <a:pPr/>
              <a:t>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37329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16A4D1-A171-4DE7-81E0-A04FAFC46A39}" type="slidenum">
              <a:rPr lang="en-US" smtClean="0"/>
              <a:pPr/>
              <a:t>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9339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16A4D1-A171-4DE7-81E0-A04FAFC46A39}" type="slidenum">
              <a:rPr lang="en-US" smtClean="0"/>
              <a:pPr/>
              <a:t>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69172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gif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2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93316" y="3505200"/>
            <a:ext cx="379828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4000" b="0" dirty="0" smtClean="0">
                <a:latin typeface="Franklin Gothic Demi" pitchFamily="34" charset="0"/>
              </a:rPr>
              <a:t>Discovering the </a:t>
            </a:r>
          </a:p>
          <a:p>
            <a:pPr algn="ctr"/>
            <a:r>
              <a:rPr lang="en-US" sz="4000" b="0" dirty="0" smtClean="0">
                <a:latin typeface="Franklin Gothic Demi" pitchFamily="34" charset="0"/>
              </a:rPr>
              <a:t>Internet,</a:t>
            </a:r>
            <a:endParaRPr lang="en-US" sz="4000" b="0" dirty="0">
              <a:latin typeface="Franklin Gothic Demi" pitchFamily="34" charset="0"/>
            </a:endParaRPr>
          </a:p>
          <a:p>
            <a:pPr algn="ctr"/>
            <a:r>
              <a:rPr lang="en-US" sz="4000" b="0" dirty="0" smtClean="0">
                <a:latin typeface="Franklin Gothic Demi" pitchFamily="34" charset="0"/>
              </a:rPr>
              <a:t>5</a:t>
            </a:r>
            <a:r>
              <a:rPr lang="en-US" sz="4000" b="0" baseline="30000" dirty="0" smtClean="0">
                <a:latin typeface="Franklin Gothic Demi" pitchFamily="34" charset="0"/>
              </a:rPr>
              <a:t>th</a:t>
            </a:r>
            <a:r>
              <a:rPr lang="en-US" sz="4000" b="0" dirty="0" smtClean="0">
                <a:latin typeface="Franklin Gothic Demi" pitchFamily="34" charset="0"/>
              </a:rPr>
              <a:t> Edition</a:t>
            </a:r>
            <a:endParaRPr lang="en-US" sz="4000" b="0" dirty="0">
              <a:latin typeface="Franklin Gothic Demi" pitchFamily="34" charset="0"/>
            </a:endParaRPr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152400" y="304800"/>
            <a:ext cx="12490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smtClean="0">
                <a:solidFill>
                  <a:srgbClr val="FF0000"/>
                </a:solidFill>
                <a:latin typeface="MoolBoran" pitchFamily="34" charset="0"/>
                <a:cs typeface="MoolBoran" pitchFamily="34" charset="0"/>
              </a:rPr>
              <a:t>5</a:t>
            </a:r>
            <a:endParaRPr lang="en-US" sz="1600" b="1" dirty="0">
              <a:solidFill>
                <a:srgbClr val="FF0000"/>
              </a:solidFill>
              <a:latin typeface="MoolBoran" pitchFamily="34" charset="0"/>
              <a:cs typeface="MoolBoran" pitchFamily="34" charset="0"/>
            </a:endParaRPr>
          </a:p>
        </p:txBody>
      </p:sp>
      <p:cxnSp>
        <p:nvCxnSpPr>
          <p:cNvPr id="8" name="Straight Connector 7"/>
          <p:cNvCxnSpPr/>
          <p:nvPr>
            <p:custDataLst>
              <p:tags r:id="rId3"/>
            </p:custDataLst>
          </p:nvPr>
        </p:nvCxnSpPr>
        <p:spPr bwMode="auto">
          <a:xfrm rot="5400000">
            <a:off x="571897" y="1028303"/>
            <a:ext cx="838200" cy="7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56535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>
            <p:custDataLst>
              <p:tags r:id="rId4"/>
            </p:custDataLst>
          </p:nvPr>
        </p:nvSpPr>
        <p:spPr>
          <a:xfrm>
            <a:off x="1143000" y="457200"/>
            <a:ext cx="583746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Arial Black" pitchFamily="34" charset="0"/>
                <a:cs typeface="MoolBoran" pitchFamily="34" charset="0"/>
              </a:rPr>
              <a:t>Getting More Out </a:t>
            </a:r>
          </a:p>
          <a:p>
            <a:r>
              <a:rPr lang="en-US" sz="3400" dirty="0" smtClean="0">
                <a:latin typeface="Arial Black" pitchFamily="34" charset="0"/>
                <a:cs typeface="MoolBoran" pitchFamily="34" charset="0"/>
              </a:rPr>
              <a:t>of the Internet</a:t>
            </a:r>
            <a:endParaRPr lang="en-US" sz="3400" dirty="0">
              <a:latin typeface="Arial Black" pitchFamily="34" charset="0"/>
              <a:cs typeface="MoolBoran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45" y="1949801"/>
            <a:ext cx="2733712" cy="472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72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BA60E-714C-448F-B759-8A9040CB05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5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743700" y="0"/>
            <a:ext cx="224790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0" y="0"/>
            <a:ext cx="65913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36E9F-EA5B-4E34-B120-CF8A3A93E42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2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0"/>
            <a:ext cx="7467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0" y="1295400"/>
            <a:ext cx="4419600" cy="4830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0" y="1295400"/>
            <a:ext cx="4419600" cy="4830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  <p:custDataLst>
              <p:tags r:id="rId4"/>
            </p:custDataLst>
          </p:nvPr>
        </p:nvSpPr>
        <p:spPr>
          <a:xfrm>
            <a:off x="0" y="6381750"/>
            <a:ext cx="8382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  <p:custDataLst>
              <p:tags r:id="rId5"/>
            </p:custDataLst>
          </p:nvPr>
        </p:nvSpPr>
        <p:spPr>
          <a:xfrm>
            <a:off x="8382000" y="6381750"/>
            <a:ext cx="762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450B-AE76-4BCD-A43F-42522BD901A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48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0"/>
            <a:ext cx="7467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0" y="1295400"/>
            <a:ext cx="4419600" cy="4830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4572000" y="1295400"/>
            <a:ext cx="4419600" cy="23383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4572000" y="3786188"/>
            <a:ext cx="4419600" cy="2339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  <p:custDataLst>
              <p:tags r:id="rId5"/>
            </p:custDataLst>
          </p:nvPr>
        </p:nvSpPr>
        <p:spPr>
          <a:xfrm>
            <a:off x="0" y="6381750"/>
            <a:ext cx="8382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  <p:custDataLst>
              <p:tags r:id="rId6"/>
            </p:custDataLst>
          </p:nvPr>
        </p:nvSpPr>
        <p:spPr>
          <a:xfrm>
            <a:off x="8382000" y="6381750"/>
            <a:ext cx="762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95253-89D5-4673-9AEF-4424D4C418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3448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4EA47-FD1A-4D2F-925B-95937E548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91903"/>
      </p:ext>
    </p:extLst>
  </p:cSld>
  <p:clrMapOvr>
    <a:masterClrMapping/>
  </p:clrMapOvr>
  <p:transition>
    <p:fade/>
  </p:transition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4EA47-FD1A-4D2F-925B-95937E548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35935"/>
      </p:ext>
    </p:extLst>
  </p:cSld>
  <p:clrMapOvr>
    <a:masterClrMapping/>
  </p:clrMapOvr>
  <p:transition>
    <p:fade/>
  </p:transition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4EA47-FD1A-4D2F-925B-95937E548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45567"/>
      </p:ext>
    </p:extLst>
  </p:cSld>
  <p:clrMapOvr>
    <a:masterClrMapping/>
  </p:clrMapOvr>
  <p:transition>
    <p:fade/>
  </p:transition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4EA47-FD1A-4D2F-925B-95937E548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91240"/>
      </p:ext>
    </p:extLst>
  </p:cSld>
  <p:clrMapOvr>
    <a:masterClrMapping/>
  </p:clrMapOvr>
  <p:transition>
    <p:fade/>
  </p:transition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A17AD-ADCB-4F01-8B70-D00B301A76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7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385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4EA47-FD1A-4D2F-925B-95937E548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738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042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11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63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6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6E391-81F8-4529-B415-446A71185C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76182"/>
      </p:ext>
    </p:extLst>
  </p:cSld>
  <p:clrMapOvr>
    <a:masterClrMapping/>
  </p:clrMapOvr>
  <p:transition>
    <p:fade/>
  </p:transition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14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47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6E391-81F8-4529-B415-446A71185C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63383"/>
      </p:ext>
    </p:extLst>
  </p:cSld>
  <p:clrMapOvr>
    <a:masterClrMapping/>
  </p:clrMapOvr>
  <p:transition>
    <p:fade/>
  </p:transition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6E391-81F8-4529-B415-446A71185C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43052"/>
      </p:ext>
    </p:extLst>
  </p:cSld>
  <p:clrMapOvr>
    <a:masterClrMapping/>
  </p:clrMapOvr>
  <p:transition>
    <p:fade/>
  </p:transition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43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6F91F-DCB2-4C23-A458-23D4DD3A346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58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09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480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31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08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97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083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97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07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52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85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0" y="1295400"/>
            <a:ext cx="4419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0" y="1295400"/>
            <a:ext cx="4419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4EA47-FD1A-4D2F-925B-95937E548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0584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62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51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60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14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298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06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00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12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25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829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4EA47-FD1A-4D2F-925B-95937E548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515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53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989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743200" y="6356350"/>
            <a:ext cx="3810000" cy="501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5: Getting More Out of the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D073D-3545-4DCC-96CB-E8A43A1FF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86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37171-ECA9-40D6-9180-B7B1B2BA1B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38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F10E0-2E5F-4CA6-9B1A-EDDE8B500C3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45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580A18-5771-4B0C-A0E2-C433C80D87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36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A3798-263C-4032-B78A-40E7CDA703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55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8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ags" Target="../tags/tag4.xml"/><Relationship Id="rId61" Type="http://schemas.openxmlformats.org/officeDocument/2006/relationships/tags" Target="../tags/tag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ags" Target="../tags/tag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8382000" y="6324600"/>
            <a:ext cx="762000" cy="533400"/>
          </a:xfrm>
          <a:prstGeom prst="rect">
            <a:avLst/>
          </a:prstGeom>
          <a:solidFill>
            <a:srgbClr val="E4A13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9811" name="Rectangle 3"/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0" y="6324600"/>
            <a:ext cx="8382000" cy="533400"/>
          </a:xfrm>
          <a:prstGeom prst="rect">
            <a:avLst/>
          </a:prstGeom>
          <a:solidFill>
            <a:srgbClr val="00397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9812" name="Rectangle 4"/>
          <p:cNvSpPr>
            <a:spLocks noGrp="1" noChangeArrowheads="1"/>
          </p:cNvSpPr>
          <p:nvPr>
            <p:ph type="title"/>
            <p:custDataLst>
              <p:tags r:id="rId56"/>
            </p:custDataLst>
          </p:nvPr>
        </p:nvSpPr>
        <p:spPr bwMode="auto">
          <a:xfrm>
            <a:off x="0" y="0"/>
            <a:ext cx="7467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9813" name="Rectangle 5"/>
          <p:cNvSpPr>
            <a:spLocks noGrp="1" noChangeArrowheads="1"/>
          </p:cNvSpPr>
          <p:nvPr>
            <p:ph type="body" idx="1"/>
            <p:custDataLst>
              <p:tags r:id="rId57"/>
            </p:custDataLst>
          </p:nvPr>
        </p:nvSpPr>
        <p:spPr bwMode="auto">
          <a:xfrm>
            <a:off x="0" y="1295400"/>
            <a:ext cx="8991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ftr" sz="quarter" idx="3"/>
            <p:custDataLst>
              <p:tags r:id="rId58"/>
            </p:custDataLst>
          </p:nvPr>
        </p:nvSpPr>
        <p:spPr bwMode="auto">
          <a:xfrm>
            <a:off x="0" y="6381750"/>
            <a:ext cx="8382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Chapter 5: Getting More Out of the Internet</a:t>
            </a:r>
            <a:endParaRPr lang="en-US"/>
          </a:p>
        </p:txBody>
      </p:sp>
      <p:sp>
        <p:nvSpPr>
          <p:cNvPr id="119815" name="Rectangle 7"/>
          <p:cNvSpPr>
            <a:spLocks noGrp="1" noChangeArrowheads="1"/>
          </p:cNvSpPr>
          <p:nvPr>
            <p:ph type="sldNum" sz="quarter" idx="4"/>
            <p:custDataLst>
              <p:tags r:id="rId59"/>
            </p:custDataLst>
          </p:nvPr>
        </p:nvSpPr>
        <p:spPr bwMode="auto">
          <a:xfrm>
            <a:off x="8382000" y="6381750"/>
            <a:ext cx="762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EB4EA47-FD1A-4D2F-925B-95937E548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9816" name="Line 8"/>
          <p:cNvSpPr>
            <a:spLocks noChangeShapeType="1"/>
          </p:cNvSpPr>
          <p:nvPr>
            <p:custDataLst>
              <p:tags r:id="rId60"/>
            </p:custDataLst>
          </p:nvPr>
        </p:nvSpPr>
        <p:spPr bwMode="auto">
          <a:xfrm>
            <a:off x="0" y="1219200"/>
            <a:ext cx="7467600" cy="0"/>
          </a:xfrm>
          <a:prstGeom prst="line">
            <a:avLst/>
          </a:prstGeom>
          <a:noFill/>
          <a:ln w="57150">
            <a:solidFill>
              <a:srgbClr val="E4A13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9817" name="Line 9"/>
          <p:cNvSpPr>
            <a:spLocks noChangeShapeType="1"/>
          </p:cNvSpPr>
          <p:nvPr>
            <p:custDataLst>
              <p:tags r:id="rId61"/>
            </p:custDataLst>
          </p:nvPr>
        </p:nvSpPr>
        <p:spPr bwMode="auto">
          <a:xfrm>
            <a:off x="0" y="1295400"/>
            <a:ext cx="7467600" cy="0"/>
          </a:xfrm>
          <a:prstGeom prst="line">
            <a:avLst/>
          </a:prstGeom>
          <a:noFill/>
          <a:ln w="28575">
            <a:solidFill>
              <a:srgbClr val="E4A13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8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20" r:id="rId27"/>
    <p:sldLayoutId id="2147483721" r:id="rId28"/>
    <p:sldLayoutId id="2147483722" r:id="rId29"/>
    <p:sldLayoutId id="2147483723" r:id="rId30"/>
    <p:sldLayoutId id="2147483725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4" r:id="rId38"/>
    <p:sldLayoutId id="2147483735" r:id="rId39"/>
    <p:sldLayoutId id="2147483736" r:id="rId40"/>
    <p:sldLayoutId id="2147483737" r:id="rId41"/>
    <p:sldLayoutId id="2147483738" r:id="rId42"/>
    <p:sldLayoutId id="2147483739" r:id="rId43"/>
    <p:sldLayoutId id="2147483740" r:id="rId44"/>
    <p:sldLayoutId id="2147483741" r:id="rId45"/>
    <p:sldLayoutId id="2147483742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19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19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19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19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19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build="p" autoUpdateAnimBg="0"/>
    </p:bld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397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397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397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397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397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3975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3975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3975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3975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3975"/>
        </a:buClr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3975"/>
        </a:buClr>
        <a:buFont typeface="Arial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3975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975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975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975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975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975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975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 charset="0"/>
              </a:rPr>
              <a:t>Developing Portals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9" y="1410790"/>
            <a:ext cx="6664392" cy="4529704"/>
          </a:xfrm>
        </p:spPr>
      </p:pic>
      <p:sp>
        <p:nvSpPr>
          <p:cNvPr id="34819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34820" name="Slide Number Placeholder 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8933528-2583-4F08-8D36-2DEBA288E994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Portals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8909"/>
            <a:ext cx="8839200" cy="4648200"/>
          </a:xfrm>
        </p:spPr>
        <p:txBody>
          <a:bodyPr/>
          <a:lstStyle/>
          <a:p>
            <a:pPr eaLnBrk="1" hangingPunct="1"/>
            <a:r>
              <a:rPr lang="en-US" dirty="0" smtClean="0"/>
              <a:t>Corporate Portals</a:t>
            </a:r>
          </a:p>
          <a:p>
            <a:pPr lvl="1" eaLnBrk="1" hangingPunct="1"/>
            <a:r>
              <a:rPr lang="en-US" dirty="0" smtClean="0"/>
              <a:t>A </a:t>
            </a:r>
            <a:r>
              <a:rPr lang="en-US" b="1" dirty="0" smtClean="0"/>
              <a:t>corporate portal</a:t>
            </a:r>
            <a:r>
              <a:rPr lang="en-US" dirty="0" smtClean="0"/>
              <a:t>, or </a:t>
            </a:r>
            <a:r>
              <a:rPr lang="en-US" b="1" dirty="0" smtClean="0"/>
              <a:t>enterprise information portal</a:t>
            </a:r>
            <a:r>
              <a:rPr lang="en-US" dirty="0" smtClean="0"/>
              <a:t> (</a:t>
            </a:r>
            <a:r>
              <a:rPr lang="en-US" b="1" dirty="0" smtClean="0"/>
              <a:t>EIP</a:t>
            </a:r>
            <a:r>
              <a:rPr lang="en-US" dirty="0" smtClean="0"/>
              <a:t>) provides access to a company's business information, work with others using email or other internal collaboration tools, or conduct business transactions</a:t>
            </a:r>
          </a:p>
          <a:p>
            <a:pPr lvl="2" eaLnBrk="1" hangingPunct="1"/>
            <a:r>
              <a:rPr lang="en-US" dirty="0" smtClean="0"/>
              <a:t>Most are private and password-protected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32771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32772" name="Slide Number Placeholder 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8159DB-0035-4CF2-A09E-1A6D6C73431D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News, Sports, Weather, and Traffic Resources</a:t>
            </a:r>
          </a:p>
        </p:txBody>
      </p:sp>
      <p:sp>
        <p:nvSpPr>
          <p:cNvPr id="36866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Users supplement traditional print and broadcast news media sources with websites they access from computers and mobile devices</a:t>
            </a:r>
          </a:p>
        </p:txBody>
      </p:sp>
      <p:sp>
        <p:nvSpPr>
          <p:cNvPr id="36867" name="Footer Placeholder 4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36868" name="Slide Number Placeholder 5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962FBE0-3769-4794-A821-908EFB6F9B42}" type="slidenum">
              <a:rPr lang="en-US" smtClean="0"/>
              <a:pPr/>
              <a:t>12</a:t>
            </a:fld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7" y="2917371"/>
            <a:ext cx="6439992" cy="305019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News, Sports, Weather, and Traffic Resources</a:t>
            </a:r>
          </a:p>
        </p:txBody>
      </p:sp>
      <p:sp>
        <p:nvSpPr>
          <p:cNvPr id="38914" name="Content Placeholder 16"/>
          <p:cNvSpPr>
            <a:spLocks noGrp="1"/>
          </p:cNvSpPr>
          <p:nvPr>
            <p:ph idx="1"/>
          </p:nvPr>
        </p:nvSpPr>
        <p:spPr>
          <a:xfrm>
            <a:off x="0" y="1347537"/>
            <a:ext cx="8991600" cy="49008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800" dirty="0" smtClean="0"/>
              <a:t>Most major newspapers also publish online editions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800" dirty="0" smtClean="0"/>
              <a:t>Television and radio networks publish websites and provide apps</a:t>
            </a:r>
          </a:p>
          <a:p>
            <a:pPr lvl="1" eaLnBrk="1" hangingPunct="1"/>
            <a:r>
              <a:rPr lang="en-US" sz="2400" dirty="0" smtClean="0"/>
              <a:t>National Public Radio (NPR)</a:t>
            </a:r>
          </a:p>
          <a:p>
            <a:pPr lvl="1" eaLnBrk="1" hangingPunct="1"/>
            <a:r>
              <a:rPr lang="en-US" sz="2400" dirty="0" smtClean="0"/>
              <a:t>NBC</a:t>
            </a:r>
          </a:p>
          <a:p>
            <a:pPr lvl="1" eaLnBrk="1" hangingPunct="1"/>
            <a:r>
              <a:rPr lang="en-US" sz="2400" dirty="0" smtClean="0"/>
              <a:t>CBC</a:t>
            </a:r>
          </a:p>
          <a:p>
            <a:pPr lvl="1" eaLnBrk="1" hangingPunct="1"/>
            <a:r>
              <a:rPr lang="en-US" sz="2400" dirty="0" smtClean="0"/>
              <a:t>BBC</a:t>
            </a:r>
          </a:p>
          <a:p>
            <a:pPr lvl="1" eaLnBrk="1" hangingPunct="1"/>
            <a:r>
              <a:rPr lang="en-US" sz="2400" dirty="0" smtClean="0"/>
              <a:t>CNN</a:t>
            </a:r>
          </a:p>
          <a:p>
            <a:pPr lvl="1" eaLnBrk="1" hangingPunct="1"/>
            <a:r>
              <a:rPr lang="en-US" sz="2400" dirty="0" smtClean="0"/>
              <a:t>FOX News</a:t>
            </a:r>
          </a:p>
        </p:txBody>
      </p:sp>
      <p:sp>
        <p:nvSpPr>
          <p:cNvPr id="38915" name="Footer Placeholder 4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38916" name="Slide Number Placeholder 5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C6FF28A-8F2B-4DC5-8E37-E0F572BF4C3C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News, Sports, Weather, and Traffic Resources</a:t>
            </a:r>
          </a:p>
        </p:txBody>
      </p:sp>
      <p:sp>
        <p:nvSpPr>
          <p:cNvPr id="38914" name="Content Placeholder 16"/>
          <p:cNvSpPr>
            <a:spLocks noGrp="1"/>
          </p:cNvSpPr>
          <p:nvPr>
            <p:ph idx="1"/>
          </p:nvPr>
        </p:nvSpPr>
        <p:spPr>
          <a:xfrm>
            <a:off x="0" y="1377678"/>
            <a:ext cx="8839200" cy="46482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Sports</a:t>
            </a:r>
          </a:p>
          <a:p>
            <a:pPr lvl="1"/>
            <a:r>
              <a:rPr lang="en-US" sz="2000" dirty="0" err="1"/>
              <a:t>Kooora</a:t>
            </a:r>
            <a:endParaRPr lang="en-US" sz="2000" dirty="0"/>
          </a:p>
          <a:p>
            <a:pPr lvl="1"/>
            <a:r>
              <a:rPr lang="en-US" sz="2000" dirty="0" smtClean="0"/>
              <a:t>ESPN</a:t>
            </a:r>
            <a:endParaRPr lang="en-US" sz="2000" dirty="0"/>
          </a:p>
          <a:p>
            <a:pPr lvl="1"/>
            <a:r>
              <a:rPr lang="en-US" sz="2000" dirty="0"/>
              <a:t>FOX Sports</a:t>
            </a:r>
          </a:p>
          <a:p>
            <a:pPr lvl="1"/>
            <a:r>
              <a:rPr lang="en-US" sz="2000" dirty="0"/>
              <a:t>Sports Illustrated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Weather</a:t>
            </a:r>
          </a:p>
          <a:p>
            <a:pPr lvl="1"/>
            <a:r>
              <a:rPr lang="en-US" sz="2000" dirty="0"/>
              <a:t>Arabia </a:t>
            </a:r>
            <a:r>
              <a:rPr lang="en-US" sz="2000" dirty="0" smtClean="0"/>
              <a:t>Weather</a:t>
            </a:r>
          </a:p>
          <a:p>
            <a:pPr lvl="1"/>
            <a:r>
              <a:rPr lang="en-US" sz="2000" dirty="0" smtClean="0"/>
              <a:t>Weather Channel</a:t>
            </a:r>
          </a:p>
          <a:p>
            <a:pPr lvl="1"/>
            <a:r>
              <a:rPr lang="en-US" sz="2000" dirty="0" smtClean="0"/>
              <a:t>AccuWeather.com </a:t>
            </a:r>
            <a:endParaRPr lang="en-US" sz="20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Traffic reports</a:t>
            </a:r>
          </a:p>
          <a:p>
            <a:pPr lvl="1" eaLnBrk="1" hangingPunct="1"/>
            <a:r>
              <a:rPr lang="en-US" sz="2000" dirty="0" smtClean="0"/>
              <a:t>Google Maps</a:t>
            </a:r>
          </a:p>
          <a:p>
            <a:pPr lvl="1"/>
            <a:r>
              <a:rPr lang="en-US" sz="2000" dirty="0" smtClean="0"/>
              <a:t>NAVTEQ</a:t>
            </a:r>
            <a:endParaRPr lang="en-US" sz="2000" dirty="0"/>
          </a:p>
        </p:txBody>
      </p:sp>
      <p:sp>
        <p:nvSpPr>
          <p:cNvPr id="38915" name="Footer Placeholder 4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38916" name="Slide Number Placeholder 5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C6FF28A-8F2B-4DC5-8E37-E0F572BF4C3C}" type="slidenum">
              <a:rPr lang="en-US" smtClean="0"/>
              <a:pPr/>
              <a:t>14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992852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News, Sports, Weather, and Traffic Resources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0" y="1311442"/>
            <a:ext cx="8991600" cy="4936958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Characteristics of News-Oriented Websites</a:t>
            </a:r>
          </a:p>
          <a:p>
            <a:pPr lvl="1" eaLnBrk="1" hangingPunct="1"/>
            <a:r>
              <a:rPr lang="en-US" sz="2200" dirty="0" smtClean="0"/>
              <a:t>Availability – access from almost anywhere, at anytime</a:t>
            </a:r>
          </a:p>
          <a:p>
            <a:pPr lvl="1" eaLnBrk="1" hangingPunct="1"/>
            <a:r>
              <a:rPr lang="en-US" sz="2200" dirty="0" smtClean="0"/>
              <a:t>Authority – legitimate news websites follow practices to ensure integrity</a:t>
            </a:r>
          </a:p>
          <a:p>
            <a:pPr lvl="1" eaLnBrk="1" hangingPunct="1"/>
            <a:r>
              <a:rPr lang="en-US" sz="2200" dirty="0" smtClean="0"/>
              <a:t>Immediacy – breaking news, sports scores, or weather and traffic updates</a:t>
            </a:r>
          </a:p>
          <a:p>
            <a:pPr lvl="1" eaLnBrk="1" hangingPunct="1"/>
            <a:r>
              <a:rPr lang="en-US" sz="2200" dirty="0" smtClean="0"/>
              <a:t>Interactivity – interact with editorial staff and react or respond to articles</a:t>
            </a:r>
          </a:p>
          <a:p>
            <a:pPr lvl="1" eaLnBrk="1" hangingPunct="1"/>
            <a:r>
              <a:rPr lang="en-US" sz="2200" dirty="0" smtClean="0"/>
              <a:t>Customizability – each viewer can customize based on location and interests</a:t>
            </a:r>
          </a:p>
          <a:p>
            <a:pPr lvl="1" eaLnBrk="1" hangingPunct="1"/>
            <a:r>
              <a:rPr lang="en-US" sz="2200" dirty="0" smtClean="0"/>
              <a:t>Connectivity –users can share news and articles </a:t>
            </a:r>
            <a:r>
              <a:rPr lang="en-US" sz="2200" smtClean="0"/>
              <a:t>by posting </a:t>
            </a:r>
            <a:r>
              <a:rPr lang="en-US" sz="2200" dirty="0" smtClean="0"/>
              <a:t>or sending links using social media, text, or email</a:t>
            </a:r>
          </a:p>
        </p:txBody>
      </p:sp>
      <p:sp>
        <p:nvSpPr>
          <p:cNvPr id="45059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45060" name="Slide Number Placeholder 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A6E16CB-88FD-4DD7-99A6-4C5245EC90D8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 charset="0"/>
              </a:rPr>
              <a:t>Exploring News and Traffic Websites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0" y="1323474"/>
            <a:ext cx="8991600" cy="4924926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800" dirty="0" smtClean="0"/>
              <a:t>Start a browser and enter the web address in the Address bar.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800" dirty="0" smtClean="0"/>
              <a:t>Press the </a:t>
            </a:r>
            <a:r>
              <a:rPr lang="en-US" sz="2800" cap="small" dirty="0" smtClean="0"/>
              <a:t>enter</a:t>
            </a:r>
            <a:r>
              <a:rPr lang="en-US" sz="2800" dirty="0" smtClean="0"/>
              <a:t> key or tap or click the necessary button to display the                                                        webpage.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800" dirty="0" smtClean="0"/>
              <a:t>Scroll the webpage                                                                        to review its                                                                         contents and links.</a:t>
            </a:r>
          </a:p>
        </p:txBody>
      </p:sp>
      <p:sp>
        <p:nvSpPr>
          <p:cNvPr id="45059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45060" name="Slide Number Placeholder 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A6E16CB-88FD-4DD7-99A6-4C5245EC90D8}" type="slidenum">
              <a:rPr lang="en-US" smtClean="0"/>
              <a:pPr/>
              <a:t>16</a:t>
            </a:fld>
            <a:endParaRPr lang="en-US" smtClean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0" y="2785361"/>
            <a:ext cx="4754686" cy="3273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708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News, Sports, Weather, and Traffic Resources</a:t>
            </a:r>
          </a:p>
        </p:txBody>
      </p:sp>
      <p:sp>
        <p:nvSpPr>
          <p:cNvPr id="49154" name="Content Placeholder 11"/>
          <p:cNvSpPr>
            <a:spLocks noGrp="1"/>
          </p:cNvSpPr>
          <p:nvPr>
            <p:ph sz="half" idx="1"/>
          </p:nvPr>
        </p:nvSpPr>
        <p:spPr>
          <a:xfrm>
            <a:off x="0" y="1347537"/>
            <a:ext cx="9144000" cy="4848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Streaming Media</a:t>
            </a:r>
          </a:p>
          <a:p>
            <a:pPr lvl="1"/>
            <a:r>
              <a:rPr lang="en-US" b="1" dirty="0" smtClean="0"/>
              <a:t>Streaming media</a:t>
            </a:r>
            <a:r>
              <a:rPr lang="en-US" dirty="0" smtClean="0"/>
              <a:t> is audio </a:t>
            </a:r>
            <a:r>
              <a:rPr lang="en-US" dirty="0"/>
              <a:t>and video that </a:t>
            </a:r>
            <a:r>
              <a:rPr lang="en-US" dirty="0" smtClean="0"/>
              <a:t>you can view in a browser without downloading</a:t>
            </a:r>
          </a:p>
          <a:p>
            <a:pPr lvl="2"/>
            <a:r>
              <a:rPr lang="en-US" sz="2400" dirty="0" smtClean="0"/>
              <a:t>Advantage of streaming media is that you do not use storage space to store                                                                               the media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400" dirty="0" smtClean="0"/>
              <a:t>Computer or device                                                                                 must have a sound                                                                                card, speakers, and                                                                                  a media player</a:t>
            </a:r>
          </a:p>
        </p:txBody>
      </p:sp>
      <p:sp>
        <p:nvSpPr>
          <p:cNvPr id="49156" name="Footer Placeholder 4"/>
          <p:cNvSpPr>
            <a:spLocks noGrp="1"/>
          </p:cNvSpPr>
          <p:nvPr>
            <p:ph type="ftr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Chapter 5: Getting More Out of the Internet</a:t>
            </a:r>
          </a:p>
        </p:txBody>
      </p:sp>
      <p:sp>
        <p:nvSpPr>
          <p:cNvPr id="49157" name="Slide Number Placeholder 5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4BD99F1-2E9D-4701-916C-BB23D2BB7A47}" type="slidenum">
              <a:rPr lang="en-US" smtClean="0"/>
              <a:pPr/>
              <a:t>17</a:t>
            </a:fld>
            <a:endParaRPr lang="en-US" smtClean="0"/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882" y="3056021"/>
            <a:ext cx="4613495" cy="3140241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Research and Reference Tools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0" y="1299411"/>
            <a:ext cx="8991600" cy="4948989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dirty="0" smtClean="0"/>
              <a:t>Numerous websites that provide access to specialized information collections</a:t>
            </a:r>
          </a:p>
          <a:p>
            <a:pPr lvl="1" eaLnBrk="1" hangingPunct="1"/>
            <a:r>
              <a:rPr lang="en-US" dirty="0" smtClean="0"/>
              <a:t>Online encyclopedias</a:t>
            </a:r>
          </a:p>
          <a:p>
            <a:pPr lvl="1" eaLnBrk="1" hangingPunct="1"/>
            <a:r>
              <a:rPr lang="en-US" dirty="0" smtClean="0"/>
              <a:t>Dictionaries</a:t>
            </a:r>
          </a:p>
          <a:p>
            <a:pPr lvl="1" eaLnBrk="1" hangingPunct="1"/>
            <a:r>
              <a:rPr lang="en-US" dirty="0" smtClean="0"/>
              <a:t>Reference desks</a:t>
            </a:r>
          </a:p>
          <a:p>
            <a:pPr lvl="1" eaLnBrk="1" hangingPunct="1"/>
            <a:r>
              <a:rPr lang="en-US" dirty="0" smtClean="0"/>
              <a:t>Trip planners</a:t>
            </a:r>
          </a:p>
        </p:txBody>
      </p:sp>
      <p:sp>
        <p:nvSpPr>
          <p:cNvPr id="51203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51204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70803B5-3169-43E3-943E-88CEAB0E69C0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Research and Reference Tools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" y="2428621"/>
            <a:ext cx="9061140" cy="2884698"/>
          </a:xfrm>
        </p:spPr>
      </p:pic>
      <p:sp>
        <p:nvSpPr>
          <p:cNvPr id="53251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53252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3350B73-9467-4EBE-A24A-CD2600242F4D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Objectives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533400" indent="-5334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Describe and give examples of different types of portals and their target audiences</a:t>
            </a:r>
          </a:p>
          <a:p>
            <a:pPr marL="533400" indent="-5334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Identify </a:t>
            </a:r>
            <a:r>
              <a:rPr lang="en-US"/>
              <a:t>and </a:t>
            </a:r>
            <a:r>
              <a:rPr lang="en-US" smtClean="0"/>
              <a:t>use </a:t>
            </a:r>
            <a:r>
              <a:rPr lang="en-US" dirty="0"/>
              <a:t>online news, </a:t>
            </a:r>
            <a:r>
              <a:rPr lang="en-US" dirty="0" smtClean="0"/>
              <a:t>sports, weather</a:t>
            </a:r>
            <a:r>
              <a:rPr lang="en-US" dirty="0"/>
              <a:t>, and traffic resources</a:t>
            </a:r>
          </a:p>
          <a:p>
            <a:pPr marL="533400" indent="-5334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Discuss streaming </a:t>
            </a:r>
            <a:r>
              <a:rPr lang="en-US" dirty="0" smtClean="0"/>
              <a:t>media, watch video clips, </a:t>
            </a:r>
            <a:r>
              <a:rPr lang="en-US" dirty="0"/>
              <a:t>and listen to </a:t>
            </a:r>
            <a:r>
              <a:rPr lang="en-US" dirty="0" smtClean="0"/>
              <a:t>Internet radio</a:t>
            </a:r>
            <a:endParaRPr lang="en-US" dirty="0"/>
          </a:p>
          <a:p>
            <a:pPr marL="533400" indent="-5334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Use online </a:t>
            </a:r>
            <a:r>
              <a:rPr lang="en-US" dirty="0"/>
              <a:t>research and reference tools</a:t>
            </a:r>
          </a:p>
          <a:p>
            <a:pPr marL="533400" indent="-5334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Explore health, entertainment, hobby, and other special-interest </a:t>
            </a:r>
            <a:r>
              <a:rPr lang="en-US" dirty="0" smtClean="0"/>
              <a:t>websites</a:t>
            </a:r>
            <a:endParaRPr lang="en-US" dirty="0"/>
          </a:p>
        </p:txBody>
      </p:sp>
      <p:sp>
        <p:nvSpPr>
          <p:cNvPr id="22531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06ED87-0975-434E-B6DB-314BF0F5E052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 charset="0"/>
              </a:rPr>
              <a:t>Exploring an Online Encyclopedia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0" y="1335505"/>
            <a:ext cx="8991600" cy="4912895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dirty="0" smtClean="0"/>
              <a:t>Start a browser and enter the web address in the Address bar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dirty="0" smtClean="0"/>
              <a:t>Press the </a:t>
            </a:r>
            <a:r>
              <a:rPr lang="en-US" cap="small" dirty="0" smtClean="0"/>
              <a:t>ente</a:t>
            </a:r>
            <a:r>
              <a:rPr lang="en-US" dirty="0" smtClean="0"/>
              <a:t>r key or tap or click the necessary button to open the home page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dirty="0" smtClean="0"/>
              <a:t>Enter search text in the Search box and then tap or click Search button to find links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dirty="0" smtClean="0"/>
              <a:t>Scroll through search results to see suggested links</a:t>
            </a:r>
          </a:p>
          <a:p>
            <a:pPr lvl="2"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55299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55300" name="Slide Number Placeholder 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C5DFB50-8BC1-49BD-AB50-26A4328313CE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Research and Reference Tools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4" y="1503495"/>
            <a:ext cx="6761018" cy="4615187"/>
          </a:xfrm>
        </p:spPr>
      </p:pic>
      <p:sp>
        <p:nvSpPr>
          <p:cNvPr id="57347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57348" name="Slide Number Placeholder 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FF02157-BDFE-441D-AFE9-E07826C37B0C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Research and Reference Tools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0" y="1330235"/>
            <a:ext cx="8839200" cy="4648200"/>
          </a:xfrm>
        </p:spPr>
        <p:txBody>
          <a:bodyPr/>
          <a:lstStyle/>
          <a:p>
            <a:pPr eaLnBrk="1" hangingPunct="1"/>
            <a:r>
              <a:rPr lang="en-US" dirty="0" smtClean="0"/>
              <a:t>Online Dictionaries</a:t>
            </a:r>
          </a:p>
          <a:p>
            <a:pPr lvl="1" eaLnBrk="1" hangingPunct="1"/>
            <a:r>
              <a:rPr lang="en-US" dirty="0" smtClean="0"/>
              <a:t>Merriam-Webster Online</a:t>
            </a:r>
          </a:p>
          <a:p>
            <a:pPr lvl="1" eaLnBrk="1" hangingPunct="1"/>
            <a:r>
              <a:rPr lang="en-US" dirty="0" err="1" smtClean="0"/>
              <a:t>OneLook</a:t>
            </a:r>
            <a:r>
              <a:rPr lang="en-US" dirty="0" smtClean="0"/>
              <a:t> Dictionary Search</a:t>
            </a:r>
          </a:p>
          <a:p>
            <a:pPr lvl="1" eaLnBrk="1" hangingPunct="1"/>
            <a:r>
              <a:rPr lang="en-US" dirty="0" smtClean="0"/>
              <a:t>Cambridge Dictionaries Online</a:t>
            </a:r>
          </a:p>
          <a:p>
            <a:pPr lvl="1" eaLnBrk="1" hangingPunct="1"/>
            <a:r>
              <a:rPr lang="en-US" dirty="0" smtClean="0"/>
              <a:t>Thesaurus.com</a:t>
            </a:r>
          </a:p>
          <a:p>
            <a:pPr lvl="1" eaLnBrk="1" hangingPunct="1"/>
            <a:r>
              <a:rPr lang="en-US" dirty="0" err="1" smtClean="0"/>
              <a:t>NetLingo</a:t>
            </a:r>
            <a:endParaRPr lang="en-US" dirty="0" smtClean="0"/>
          </a:p>
          <a:p>
            <a:pPr lvl="1" eaLnBrk="1" hangingPunct="1"/>
            <a:r>
              <a:rPr lang="en-US" dirty="0" smtClean="0"/>
              <a:t>Law.com</a:t>
            </a:r>
          </a:p>
        </p:txBody>
      </p:sp>
      <p:sp>
        <p:nvSpPr>
          <p:cNvPr id="59395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59396" name="Slide Number Placeholder 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9E3A91-4ADB-4EA4-B8E7-D603C435426B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Research and Reference Tools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" y="1380168"/>
            <a:ext cx="6277681" cy="4726724"/>
          </a:xfrm>
        </p:spPr>
      </p:pic>
      <p:sp>
        <p:nvSpPr>
          <p:cNvPr id="61443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0" y="634406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61444" name="Slide Number Placeholder 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3643810-B08B-4968-AF47-B4C29F003A6B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Research and Reference Tools</a:t>
            </a:r>
          </a:p>
        </p:txBody>
      </p:sp>
      <p:sp>
        <p:nvSpPr>
          <p:cNvPr id="65538" name="Content Placeholder 6"/>
          <p:cNvSpPr>
            <a:spLocks noGrp="1"/>
          </p:cNvSpPr>
          <p:nvPr>
            <p:ph sz="half" idx="1"/>
          </p:nvPr>
        </p:nvSpPr>
        <p:spPr>
          <a:xfrm>
            <a:off x="84221" y="1371600"/>
            <a:ext cx="4411579" cy="4754563"/>
          </a:xfrm>
        </p:spPr>
        <p:txBody>
          <a:bodyPr/>
          <a:lstStyle/>
          <a:p>
            <a:pPr eaLnBrk="1" hangingPunct="1"/>
            <a:r>
              <a:rPr lang="en-US" dirty="0" smtClean="0"/>
              <a:t>Online Reference Desks</a:t>
            </a:r>
          </a:p>
          <a:p>
            <a:pPr lvl="1"/>
            <a:r>
              <a:rPr lang="en-US" sz="2600" dirty="0"/>
              <a:t>An online reference desk is a collection of links to online sources</a:t>
            </a:r>
          </a:p>
          <a:p>
            <a:pPr lvl="2"/>
            <a:r>
              <a:rPr lang="en-US" sz="2200" dirty="0" smtClean="0"/>
              <a:t>Internet Public Library</a:t>
            </a:r>
          </a:p>
          <a:p>
            <a:pPr lvl="2"/>
            <a:r>
              <a:rPr lang="en-US" sz="2200" dirty="0" smtClean="0"/>
              <a:t>refdesk.com</a:t>
            </a:r>
          </a:p>
          <a:p>
            <a:pPr lvl="2"/>
            <a:r>
              <a:rPr lang="en-US" sz="2200" dirty="0" smtClean="0"/>
              <a:t>LibrarySpot.com</a:t>
            </a:r>
          </a:p>
          <a:p>
            <a:pPr lvl="2"/>
            <a:r>
              <a:rPr lang="en-US" sz="2200" dirty="0" err="1" smtClean="0"/>
              <a:t>iTools</a:t>
            </a:r>
            <a:endParaRPr lang="en-US" sz="22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88" y="1550524"/>
            <a:ext cx="4487796" cy="4198084"/>
          </a:xfrm>
        </p:spPr>
      </p:pic>
      <p:sp>
        <p:nvSpPr>
          <p:cNvPr id="65539" name="Footer Placeholder 4"/>
          <p:cNvSpPr>
            <a:spLocks noGrp="1"/>
          </p:cNvSpPr>
          <p:nvPr>
            <p:ph type="ftr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Chapter 5: Getting More Out of the Internet</a:t>
            </a:r>
          </a:p>
        </p:txBody>
      </p:sp>
      <p:sp>
        <p:nvSpPr>
          <p:cNvPr id="65540" name="Slide Number Placeholder 5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DC0700-BD8A-4839-A1F7-1C1A5B172A75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 charset="0"/>
              </a:rPr>
              <a:t>Research and Reference Tools</a:t>
            </a:r>
          </a:p>
        </p:txBody>
      </p:sp>
      <p:sp>
        <p:nvSpPr>
          <p:cNvPr id="67586" name="Content Placeholder 6"/>
          <p:cNvSpPr>
            <a:spLocks noGrp="1"/>
          </p:cNvSpPr>
          <p:nvPr>
            <p:ph sz="half" idx="1"/>
          </p:nvPr>
        </p:nvSpPr>
        <p:spPr>
          <a:xfrm>
            <a:off x="0" y="1335506"/>
            <a:ext cx="9035716" cy="4824662"/>
          </a:xfrm>
        </p:spPr>
        <p:txBody>
          <a:bodyPr/>
          <a:lstStyle/>
          <a:p>
            <a:pPr eaLnBrk="1" hangingPunct="1"/>
            <a:r>
              <a:rPr lang="en-US" dirty="0" smtClean="0"/>
              <a:t>User-Generated Content</a:t>
            </a:r>
          </a:p>
          <a:p>
            <a:pPr lvl="1"/>
            <a:r>
              <a:rPr lang="en-US" b="1" dirty="0" smtClean="0"/>
              <a:t>User-generated research tools</a:t>
            </a:r>
            <a:r>
              <a:rPr lang="en-US" dirty="0" smtClean="0"/>
              <a:t> can use GPS or a user-entered ZIP code to access user reviews and ratings of restaurants and                                                                                          other services</a:t>
            </a:r>
          </a:p>
          <a:p>
            <a:pPr lvl="2"/>
            <a:r>
              <a:rPr lang="en-US" sz="2400" dirty="0" smtClean="0"/>
              <a:t>Yelp</a:t>
            </a:r>
          </a:p>
          <a:p>
            <a:pPr lvl="2"/>
            <a:r>
              <a:rPr lang="en-US" sz="2400" dirty="0" err="1" smtClean="0"/>
              <a:t>OpenTable</a:t>
            </a:r>
            <a:endParaRPr lang="en-US" sz="2400" dirty="0" smtClean="0"/>
          </a:p>
          <a:p>
            <a:pPr lvl="2"/>
            <a:r>
              <a:rPr lang="en-US" sz="2400" dirty="0" err="1" smtClean="0"/>
              <a:t>Urbanspoon</a:t>
            </a:r>
            <a:endParaRPr lang="en-US" sz="2400" dirty="0" smtClean="0"/>
          </a:p>
        </p:txBody>
      </p:sp>
      <p:sp>
        <p:nvSpPr>
          <p:cNvPr id="67588" name="Footer Placeholder 4"/>
          <p:cNvSpPr>
            <a:spLocks noGrp="1"/>
          </p:cNvSpPr>
          <p:nvPr>
            <p:ph type="ftr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Chapter 5: Getting More Out of the Internet</a:t>
            </a:r>
          </a:p>
        </p:txBody>
      </p:sp>
      <p:sp>
        <p:nvSpPr>
          <p:cNvPr id="67589" name="Slide Number Placeholder 5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53C5DA3-7CDD-4011-BCEF-E1AB2EAC77FC}" type="slidenum">
              <a:rPr lang="en-US" smtClean="0"/>
              <a:pPr/>
              <a:t>25</a:t>
            </a:fld>
            <a:endParaRPr lang="en-US" smtClean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78" y="2697470"/>
            <a:ext cx="5919537" cy="3462697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Research and Reference Tools</a:t>
            </a:r>
          </a:p>
        </p:txBody>
      </p:sp>
      <p:sp>
        <p:nvSpPr>
          <p:cNvPr id="67586" name="Content Placeholder 6"/>
          <p:cNvSpPr>
            <a:spLocks noGrp="1"/>
          </p:cNvSpPr>
          <p:nvPr>
            <p:ph sz="half" idx="1"/>
          </p:nvPr>
        </p:nvSpPr>
        <p:spPr>
          <a:xfrm>
            <a:off x="0" y="1335506"/>
            <a:ext cx="4495800" cy="4790658"/>
          </a:xfrm>
        </p:spPr>
        <p:txBody>
          <a:bodyPr/>
          <a:lstStyle/>
          <a:p>
            <a:pPr eaLnBrk="1" hangingPunct="1"/>
            <a:r>
              <a:rPr lang="en-US" dirty="0" smtClean="0"/>
              <a:t>Online Route Planners</a:t>
            </a:r>
          </a:p>
          <a:p>
            <a:pPr lvl="1" eaLnBrk="1" hangingPunct="1"/>
            <a:r>
              <a:rPr lang="en-US" dirty="0" err="1" smtClean="0"/>
              <a:t>FreeTrip</a:t>
            </a:r>
            <a:endParaRPr lang="en-US" dirty="0" smtClean="0"/>
          </a:p>
          <a:p>
            <a:pPr lvl="1" eaLnBrk="1" hangingPunct="1"/>
            <a:r>
              <a:rPr lang="en-US" dirty="0" smtClean="0"/>
              <a:t>MapQuest</a:t>
            </a:r>
          </a:p>
          <a:p>
            <a:pPr lvl="1" eaLnBrk="1" hangingPunct="1"/>
            <a:r>
              <a:rPr lang="en-US" dirty="0" smtClean="0"/>
              <a:t>Google Maps</a:t>
            </a:r>
          </a:p>
          <a:p>
            <a:pPr lvl="1" eaLnBrk="1" hangingPunct="1"/>
            <a:r>
              <a:rPr lang="en-US" dirty="0" smtClean="0"/>
              <a:t>Yahoo! Maps</a:t>
            </a:r>
          </a:p>
          <a:p>
            <a:pPr lvl="1" eaLnBrk="1" hangingPunct="1"/>
            <a:r>
              <a:rPr lang="en-US" dirty="0" smtClean="0"/>
              <a:t>Expedia Maps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2" y="1951760"/>
            <a:ext cx="6190830" cy="2629893"/>
          </a:xfrm>
        </p:spPr>
      </p:pic>
      <p:sp>
        <p:nvSpPr>
          <p:cNvPr id="67588" name="Footer Placeholder 4"/>
          <p:cNvSpPr>
            <a:spLocks noGrp="1"/>
          </p:cNvSpPr>
          <p:nvPr>
            <p:ph type="ftr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Chapter 5: Getting More Out of the Internet</a:t>
            </a:r>
          </a:p>
        </p:txBody>
      </p:sp>
      <p:sp>
        <p:nvSpPr>
          <p:cNvPr id="67589" name="Slide Number Placeholder 5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53C5DA3-7CDD-4011-BCEF-E1AB2EAC77FC}" type="slidenum">
              <a:rPr lang="en-US" smtClean="0"/>
              <a:pPr/>
              <a:t>26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01174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Personal Finance Resources</a:t>
            </a:r>
          </a:p>
        </p:txBody>
      </p:sp>
      <p:sp>
        <p:nvSpPr>
          <p:cNvPr id="83970" name="Rectangle 3"/>
          <p:cNvSpPr>
            <a:spLocks noGrp="1" noChangeArrowheads="1"/>
          </p:cNvSpPr>
          <p:nvPr>
            <p:ph idx="1"/>
          </p:nvPr>
        </p:nvSpPr>
        <p:spPr>
          <a:xfrm>
            <a:off x="0" y="1359568"/>
            <a:ext cx="8991600" cy="4888832"/>
          </a:xfrm>
        </p:spPr>
        <p:txBody>
          <a:bodyPr/>
          <a:lstStyle/>
          <a:p>
            <a:pPr eaLnBrk="1" hangingPunct="1"/>
            <a:r>
              <a:rPr lang="en-US" dirty="0" smtClean="0"/>
              <a:t>Banking, Bill Presentment, and Bill Payment Services</a:t>
            </a:r>
          </a:p>
          <a:p>
            <a:pPr lvl="1" eaLnBrk="1" hangingPunct="1"/>
            <a:r>
              <a:rPr lang="en-US" dirty="0" smtClean="0"/>
              <a:t>Complete traditional paper-based banking activities online quickly and easily</a:t>
            </a:r>
          </a:p>
          <a:p>
            <a:pPr lvl="2" eaLnBrk="1" hangingPunct="1"/>
            <a:r>
              <a:rPr lang="en-US" dirty="0" smtClean="0"/>
              <a:t>Check your bank balance or view paid items</a:t>
            </a:r>
          </a:p>
          <a:p>
            <a:pPr lvl="1" eaLnBrk="1" hangingPunct="1"/>
            <a:r>
              <a:rPr lang="en-US" b="1" dirty="0" smtClean="0"/>
              <a:t>Brick-and-mortar businesses</a:t>
            </a:r>
            <a:r>
              <a:rPr lang="en-US" dirty="0" smtClean="0"/>
              <a:t> are physical locations </a:t>
            </a:r>
          </a:p>
          <a:p>
            <a:pPr lvl="1" eaLnBrk="1" hangingPunct="1"/>
            <a:r>
              <a:rPr lang="en-US" b="1" dirty="0" smtClean="0"/>
              <a:t>Brick-and-click businesses</a:t>
            </a:r>
            <a:r>
              <a:rPr lang="en-US" dirty="0" smtClean="0"/>
              <a:t> allow customers to conduct business or complete transactions at a physical location as well as online</a:t>
            </a:r>
          </a:p>
        </p:txBody>
      </p:sp>
      <p:sp>
        <p:nvSpPr>
          <p:cNvPr id="83971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07727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83972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B3822D-2532-43DB-A790-3660B5579386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Personal Finance Resources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-1" y="1377677"/>
            <a:ext cx="9144001" cy="4890775"/>
          </a:xfrm>
        </p:spPr>
        <p:txBody>
          <a:bodyPr rtlCol="0">
            <a:normAutofit fontScale="62500" lnSpcReduction="20000"/>
          </a:bodyPr>
          <a:lstStyle/>
          <a:p>
            <a:r>
              <a:rPr lang="en-US" sz="4000" dirty="0" smtClean="0"/>
              <a:t>Banking, Bill Presentment, and Bill Payment Services (continued)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Online banking allows you to:</a:t>
            </a:r>
          </a:p>
          <a:p>
            <a:pPr lvl="1"/>
            <a:r>
              <a:rPr lang="en-US" sz="3200" dirty="0"/>
              <a:t>View real-time account balances and recent </a:t>
            </a:r>
            <a:r>
              <a:rPr lang="en-US" sz="3200" dirty="0" smtClean="0"/>
              <a:t>transactions</a:t>
            </a:r>
            <a:endParaRPr lang="en-US" sz="3200" dirty="0"/>
          </a:p>
          <a:p>
            <a:pPr lvl="1"/>
            <a:r>
              <a:rPr lang="en-US" sz="3200" dirty="0" smtClean="0"/>
              <a:t>View </a:t>
            </a:r>
            <a:r>
              <a:rPr lang="en-US" sz="3200" dirty="0"/>
              <a:t>a history of account </a:t>
            </a:r>
            <a:r>
              <a:rPr lang="en-US" sz="3200" dirty="0" smtClean="0"/>
              <a:t>activity</a:t>
            </a:r>
          </a:p>
          <a:p>
            <a:pPr lvl="1"/>
            <a:r>
              <a:rPr lang="en-US" sz="3200" dirty="0" smtClean="0"/>
              <a:t>Deposit checks</a:t>
            </a:r>
            <a:endParaRPr lang="en-US" sz="3200" dirty="0"/>
          </a:p>
          <a:p>
            <a:pPr lvl="1"/>
            <a:r>
              <a:rPr lang="en-US" sz="3200" dirty="0" smtClean="0"/>
              <a:t>Search </a:t>
            </a:r>
            <a:r>
              <a:rPr lang="en-US" sz="3200" dirty="0"/>
              <a:t>for individual </a:t>
            </a:r>
            <a:r>
              <a:rPr lang="en-US" sz="3200" dirty="0" smtClean="0"/>
              <a:t>transactions</a:t>
            </a:r>
            <a:endParaRPr lang="en-US" sz="3200" dirty="0"/>
          </a:p>
          <a:p>
            <a:pPr lvl="1"/>
            <a:r>
              <a:rPr lang="en-US" sz="3200" dirty="0" smtClean="0"/>
              <a:t>Pay </a:t>
            </a:r>
            <a:r>
              <a:rPr lang="en-US" sz="3200" dirty="0"/>
              <a:t>your </a:t>
            </a:r>
            <a:r>
              <a:rPr lang="en-US" sz="3200" dirty="0" smtClean="0"/>
              <a:t>bills</a:t>
            </a:r>
            <a:endParaRPr lang="en-US" sz="3200" dirty="0"/>
          </a:p>
          <a:p>
            <a:pPr lvl="1"/>
            <a:r>
              <a:rPr lang="en-US" sz="3200" dirty="0" smtClean="0"/>
              <a:t>Transfer funds </a:t>
            </a:r>
            <a:r>
              <a:rPr lang="en-US" sz="3200" dirty="0"/>
              <a:t>between </a:t>
            </a:r>
            <a:r>
              <a:rPr lang="en-US" sz="3200" dirty="0" smtClean="0"/>
              <a:t>accounts</a:t>
            </a:r>
            <a:endParaRPr lang="en-US" sz="3200" dirty="0"/>
          </a:p>
          <a:p>
            <a:pPr lvl="1"/>
            <a:r>
              <a:rPr lang="en-US" sz="3200" dirty="0" smtClean="0"/>
              <a:t>Download </a:t>
            </a:r>
            <a:r>
              <a:rPr lang="en-US" sz="3200" dirty="0"/>
              <a:t>transactions into personal financial management software, such as </a:t>
            </a:r>
            <a:r>
              <a:rPr lang="en-US" sz="3200" dirty="0" smtClean="0"/>
              <a:t>Quicken</a:t>
            </a:r>
            <a:endParaRPr lang="en-US" sz="3200" dirty="0"/>
          </a:p>
          <a:p>
            <a:pPr lvl="1"/>
            <a:r>
              <a:rPr lang="en-US" sz="3200" dirty="0" smtClean="0"/>
              <a:t>Issue </a:t>
            </a:r>
            <a:r>
              <a:rPr lang="en-US" sz="3200" dirty="0"/>
              <a:t>a stop payment on a </a:t>
            </a:r>
            <a:r>
              <a:rPr lang="en-US" sz="3200" dirty="0" smtClean="0"/>
              <a:t>check</a:t>
            </a:r>
            <a:endParaRPr lang="en-US" sz="3200" dirty="0"/>
          </a:p>
          <a:p>
            <a:pPr lvl="1"/>
            <a:r>
              <a:rPr lang="en-US" sz="3200" dirty="0" smtClean="0"/>
              <a:t>Order checks</a:t>
            </a:r>
            <a:endParaRPr lang="en-US" sz="3200" dirty="0"/>
          </a:p>
          <a:p>
            <a:pPr lvl="1"/>
            <a:r>
              <a:rPr lang="en-US" sz="3200" dirty="0" smtClean="0"/>
              <a:t>Report </a:t>
            </a:r>
            <a:r>
              <a:rPr lang="en-US" sz="3200" dirty="0"/>
              <a:t>a lost or stolen ATM card and request a </a:t>
            </a:r>
            <a:r>
              <a:rPr lang="en-US" sz="3200" dirty="0" smtClean="0"/>
              <a:t>replacement</a:t>
            </a:r>
            <a:endParaRPr lang="en-US" sz="3200" dirty="0"/>
          </a:p>
          <a:p>
            <a:pPr lvl="1"/>
            <a:r>
              <a:rPr lang="en-US" sz="3200" dirty="0" smtClean="0"/>
              <a:t>Change </a:t>
            </a:r>
            <a:r>
              <a:rPr lang="en-US" sz="3200" dirty="0"/>
              <a:t>personal information, such as your address, telephone number, and </a:t>
            </a:r>
            <a:r>
              <a:rPr lang="en-US" sz="3200" dirty="0" smtClean="0"/>
              <a:t>e-mail address</a:t>
            </a:r>
            <a:endParaRPr lang="en-US" sz="3200" dirty="0"/>
          </a:p>
        </p:txBody>
      </p:sp>
      <p:sp>
        <p:nvSpPr>
          <p:cNvPr id="86019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86020" name="Slide Number Placeholder 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131282B-AFE4-4CAF-978A-4DFFFD8763F1}" type="slidenum">
              <a:rPr lang="en-US" smtClean="0"/>
              <a:pPr/>
              <a:t>28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2051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Personal Finance Resources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idx="1"/>
          </p:nvPr>
        </p:nvSpPr>
        <p:spPr>
          <a:xfrm>
            <a:off x="0" y="1335505"/>
            <a:ext cx="9144000" cy="4912895"/>
          </a:xfrm>
        </p:spPr>
        <p:txBody>
          <a:bodyPr/>
          <a:lstStyle/>
          <a:p>
            <a:pPr eaLnBrk="1" hangingPunct="1"/>
            <a:r>
              <a:rPr lang="en-US" dirty="0" smtClean="0"/>
              <a:t>Banking, Bill Presentment, and Bill Payment Services (continued)</a:t>
            </a:r>
          </a:p>
          <a:p>
            <a:pPr lvl="1" eaLnBrk="1" hangingPunct="1"/>
            <a:r>
              <a:rPr lang="en-US" dirty="0" smtClean="0"/>
              <a:t>A </a:t>
            </a:r>
            <a:r>
              <a:rPr lang="en-US" b="1" dirty="0" smtClean="0"/>
              <a:t>bill payment service allows</a:t>
            </a:r>
            <a:r>
              <a:rPr lang="en-US" dirty="0" smtClean="0"/>
              <a:t> you to log on to a website and pay your bills</a:t>
            </a:r>
          </a:p>
          <a:p>
            <a:pPr lvl="1" eaLnBrk="1" hangingPunct="1"/>
            <a:r>
              <a:rPr lang="en-US" dirty="0" smtClean="0"/>
              <a:t>More and more companies use bill presentment, the process of sending bills (</a:t>
            </a:r>
            <a:r>
              <a:rPr lang="en-US" b="1" dirty="0" smtClean="0"/>
              <a:t>e-bills</a:t>
            </a:r>
            <a:r>
              <a:rPr lang="en-US" dirty="0" smtClean="0"/>
              <a:t>) electronically, instead of mailing statements</a:t>
            </a:r>
          </a:p>
          <a:p>
            <a:pPr lvl="2" eaLnBrk="1" hangingPunct="1"/>
            <a:r>
              <a:rPr lang="en-US" sz="2000" dirty="0" smtClean="0"/>
              <a:t>E-bills can reduce a company’s billing costs</a:t>
            </a:r>
          </a:p>
          <a:p>
            <a:pPr lvl="2" eaLnBrk="1" hangingPunct="1"/>
            <a:r>
              <a:rPr lang="en-US" sz="2000" dirty="0" smtClean="0"/>
              <a:t>E-bills are more environmentally friendly</a:t>
            </a:r>
          </a:p>
        </p:txBody>
      </p:sp>
      <p:sp>
        <p:nvSpPr>
          <p:cNvPr id="88067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88068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1B3EB66-C894-415B-A8F8-F4CE1CECD5E9}" type="slidenum">
              <a:rPr lang="en-US" smtClean="0"/>
              <a:pPr/>
              <a:t>29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Objectives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>
              <a:buClr>
                <a:srgbClr val="0070C0"/>
              </a:buClr>
            </a:pPr>
            <a:r>
              <a:rPr lang="en-US" dirty="0" smtClean="0"/>
              <a:t>Use online tools for managing personal finances</a:t>
            </a:r>
          </a:p>
          <a:p>
            <a:pPr marL="533400" indent="-533400" eaLnBrk="1" hangingPunct="1">
              <a:buClr>
                <a:srgbClr val="0070C0"/>
              </a:buClr>
            </a:pPr>
            <a:r>
              <a:rPr lang="en-US" dirty="0" smtClean="0"/>
              <a:t>Describe online educational resources</a:t>
            </a:r>
          </a:p>
          <a:p>
            <a:pPr marL="533400" indent="-533400" eaLnBrk="1" hangingPunct="1">
              <a:buClr>
                <a:srgbClr val="0070C0"/>
              </a:buClr>
            </a:pPr>
            <a:r>
              <a:rPr lang="en-US" dirty="0" smtClean="0"/>
              <a:t>Describe the consumer marketplace and online auctions</a:t>
            </a:r>
          </a:p>
          <a:p>
            <a:pPr marL="533400" indent="-533400" eaLnBrk="1" hangingPunct="1">
              <a:buClr>
                <a:srgbClr val="0070C0"/>
              </a:buClr>
            </a:pPr>
            <a:r>
              <a:rPr lang="en-US" dirty="0" smtClean="0"/>
              <a:t>Identify types of online games</a:t>
            </a:r>
          </a:p>
          <a:p>
            <a:pPr marL="533400" indent="-533400" eaLnBrk="1" hangingPunct="1">
              <a:buClr>
                <a:srgbClr val="0070C0"/>
              </a:buClr>
            </a:pPr>
            <a:r>
              <a:rPr lang="en-US" dirty="0" smtClean="0"/>
              <a:t>Share files over the Internet</a:t>
            </a:r>
          </a:p>
        </p:txBody>
      </p:sp>
      <p:sp>
        <p:nvSpPr>
          <p:cNvPr id="24579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690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C73C51-A4EF-4C7E-B3A2-5FDBF79737E0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Personal Finance Resources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idx="1"/>
          </p:nvPr>
        </p:nvSpPr>
        <p:spPr>
          <a:xfrm>
            <a:off x="0" y="1323474"/>
            <a:ext cx="9144000" cy="5032876"/>
          </a:xfrm>
        </p:spPr>
        <p:txBody>
          <a:bodyPr/>
          <a:lstStyle/>
          <a:p>
            <a:pPr eaLnBrk="1" hangingPunct="1"/>
            <a:r>
              <a:rPr lang="en-US" dirty="0" smtClean="0"/>
              <a:t>Banking, Bill Presentment, and Bill Payment Services (continued)</a:t>
            </a:r>
          </a:p>
          <a:p>
            <a:pPr lvl="1" eaLnBrk="1" hangingPunct="1"/>
            <a:r>
              <a:rPr lang="en-US" dirty="0" smtClean="0"/>
              <a:t>Some companies allow their customers to log on to the company’s website and pay their bills electronically</a:t>
            </a:r>
          </a:p>
          <a:p>
            <a:pPr lvl="2" eaLnBrk="1" hangingPunct="1"/>
            <a:r>
              <a:rPr lang="en-US" dirty="0" smtClean="0"/>
              <a:t>Utilities</a:t>
            </a:r>
          </a:p>
          <a:p>
            <a:pPr lvl="2" eaLnBrk="1" hangingPunct="1"/>
            <a:r>
              <a:rPr lang="en-US" dirty="0" smtClean="0"/>
              <a:t>Credit card companies</a:t>
            </a:r>
          </a:p>
          <a:p>
            <a:pPr lvl="1"/>
            <a:r>
              <a:rPr lang="en-US" dirty="0" smtClean="0"/>
              <a:t>Third-party payment service, such as PayPal</a:t>
            </a:r>
          </a:p>
        </p:txBody>
      </p:sp>
      <p:sp>
        <p:nvSpPr>
          <p:cNvPr id="90115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90116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BF8FAD-9B8B-48DA-89E7-C6358AE9700D}" type="slidenum">
              <a:rPr lang="en-US" smtClean="0"/>
              <a:pPr/>
              <a:t>30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Personal Finance Resources</a:t>
            </a:r>
          </a:p>
        </p:txBody>
      </p:sp>
      <p:sp>
        <p:nvSpPr>
          <p:cNvPr id="92162" name="Rectangle 3"/>
          <p:cNvSpPr>
            <a:spLocks noGrp="1" noChangeArrowheads="1"/>
          </p:cNvSpPr>
          <p:nvPr>
            <p:ph idx="1"/>
          </p:nvPr>
        </p:nvSpPr>
        <p:spPr>
          <a:xfrm>
            <a:off x="0" y="1251284"/>
            <a:ext cx="9144000" cy="499711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Financial Calculators, Insurance, and Credit Sites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Use online financial calculators to estimate loan or mortgage payments, plan for a major purchase, or plan for retirement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Conveniently shop online for competing insurance rates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Learn more about how to effectively handle credit and shop for the best credit card offers online</a:t>
            </a:r>
          </a:p>
        </p:txBody>
      </p:sp>
      <p:sp>
        <p:nvSpPr>
          <p:cNvPr id="92163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690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92164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367376B-5520-46C2-837B-180FCEA16493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Personal Finance Resources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3" y="1521823"/>
            <a:ext cx="6828919" cy="4648200"/>
          </a:xfrm>
        </p:spPr>
      </p:pic>
      <p:sp>
        <p:nvSpPr>
          <p:cNvPr id="94211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94212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572E8A0-119E-4AD5-A071-EDBAC4247702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Personal Finance Resources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idx="1"/>
          </p:nvPr>
        </p:nvSpPr>
        <p:spPr>
          <a:xfrm>
            <a:off x="0" y="1323474"/>
            <a:ext cx="8991600" cy="4924926"/>
          </a:xfrm>
        </p:spPr>
        <p:txBody>
          <a:bodyPr/>
          <a:lstStyle/>
          <a:p>
            <a:pPr eaLnBrk="1" hangingPunct="1"/>
            <a:r>
              <a:rPr lang="en-US" sz="2800" dirty="0" smtClean="0"/>
              <a:t>Investing Online</a:t>
            </a:r>
          </a:p>
          <a:p>
            <a:pPr lvl="1"/>
            <a:r>
              <a:rPr lang="en-US" sz="2400" dirty="0"/>
              <a:t>The availability of quick access to online investment information and the </a:t>
            </a:r>
            <a:r>
              <a:rPr lang="en-US" sz="2400" dirty="0" smtClean="0"/>
              <a:t>proliferation of </a:t>
            </a:r>
            <a:r>
              <a:rPr lang="en-US" sz="2400" dirty="0"/>
              <a:t>investment-oriented </a:t>
            </a:r>
            <a:r>
              <a:rPr lang="en-US" sz="2400" dirty="0" smtClean="0"/>
              <a:t>websites </a:t>
            </a:r>
            <a:r>
              <a:rPr lang="en-US" sz="2400" dirty="0"/>
              <a:t>empower people to handle or receive advice </a:t>
            </a:r>
            <a:r>
              <a:rPr lang="en-US" sz="2400" dirty="0" smtClean="0"/>
              <a:t>on their </a:t>
            </a:r>
            <a:r>
              <a:rPr lang="en-US" sz="2400" dirty="0"/>
              <a:t>own stock </a:t>
            </a:r>
            <a:r>
              <a:rPr lang="en-US" sz="2400" dirty="0" smtClean="0"/>
              <a:t>portfolios                                                                        and </a:t>
            </a:r>
            <a:r>
              <a:rPr lang="en-US" sz="2400" dirty="0"/>
              <a:t>other </a:t>
            </a:r>
            <a:r>
              <a:rPr lang="en-US" sz="2400" dirty="0" smtClean="0"/>
              <a:t>investments</a:t>
            </a:r>
          </a:p>
          <a:p>
            <a:pPr lvl="2"/>
            <a:r>
              <a:rPr lang="en-US" sz="2000" dirty="0" err="1" smtClean="0"/>
              <a:t>MarketWatch</a:t>
            </a:r>
            <a:endParaRPr lang="en-US" sz="2000" dirty="0" smtClean="0"/>
          </a:p>
          <a:p>
            <a:pPr lvl="2" eaLnBrk="1" hangingPunct="1"/>
            <a:r>
              <a:rPr lang="en-US" sz="2000" dirty="0" smtClean="0"/>
              <a:t>Hoover's</a:t>
            </a:r>
          </a:p>
          <a:p>
            <a:pPr lvl="2" eaLnBrk="1" hangingPunct="1"/>
            <a:r>
              <a:rPr lang="en-US" sz="2000" dirty="0" err="1" smtClean="0"/>
              <a:t>CNNMoney</a:t>
            </a:r>
            <a:endParaRPr lang="en-US" sz="2000" dirty="0" smtClean="0"/>
          </a:p>
          <a:p>
            <a:pPr lvl="2" eaLnBrk="1" hangingPunct="1"/>
            <a:r>
              <a:rPr lang="en-US" sz="2000" dirty="0" smtClean="0"/>
              <a:t>Morningstar</a:t>
            </a:r>
          </a:p>
          <a:p>
            <a:pPr lvl="2" eaLnBrk="1" hangingPunct="1"/>
            <a:r>
              <a:rPr lang="en-US" sz="2000" dirty="0" smtClean="0"/>
              <a:t>MSN Money</a:t>
            </a:r>
          </a:p>
          <a:p>
            <a:pPr lvl="2" eaLnBrk="1" hangingPunct="1"/>
            <a:r>
              <a:rPr lang="en-US" sz="2000" dirty="0" smtClean="0"/>
              <a:t>The Motley Fool</a:t>
            </a:r>
          </a:p>
          <a:p>
            <a:pPr lvl="2" eaLnBrk="1" hangingPunct="1"/>
            <a:r>
              <a:rPr lang="en-US" sz="2000" dirty="0" smtClean="0"/>
              <a:t>Online brokers</a:t>
            </a:r>
          </a:p>
        </p:txBody>
      </p:sp>
      <p:sp>
        <p:nvSpPr>
          <p:cNvPr id="96259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96260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08E1B77-A66E-4212-9B5C-01DD6A43DFC1}" type="slidenum">
              <a:rPr lang="en-US" smtClean="0"/>
              <a:pPr/>
              <a:t>33</a:t>
            </a:fld>
            <a:endParaRPr lang="en-US" smtClean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937" y="2981165"/>
            <a:ext cx="4790027" cy="3321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 charset="0"/>
              </a:rPr>
              <a:t>Special Interest Websites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idx="1"/>
          </p:nvPr>
        </p:nvSpPr>
        <p:spPr>
          <a:xfrm>
            <a:off x="0" y="1275347"/>
            <a:ext cx="8991600" cy="497305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Health, Diet, and Fitness Information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Restricted-calorie meal plans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Grocery shopping lists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Exercise plans, complete with text and graphic instructions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Daily food and exercise diaries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Databases of food items with nutrition information used to select foods for daily food consumption diaries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Support discussion groups</a:t>
            </a:r>
            <a:endParaRPr lang="en-US" dirty="0"/>
          </a:p>
        </p:txBody>
      </p:sp>
      <p:sp>
        <p:nvSpPr>
          <p:cNvPr id="69635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69636" name="Slide Number Placeholder 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3714CDC-E20A-498E-99C9-4AD6FA38B1A3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 charset="0"/>
              </a:rPr>
              <a:t>Special Interest Websites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0" y="1623739"/>
            <a:ext cx="7338574" cy="4636775"/>
          </a:xfrm>
        </p:spPr>
      </p:pic>
      <p:sp>
        <p:nvSpPr>
          <p:cNvPr id="71683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71684" name="Slide Number Placeholder 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84D168E-5592-4CAE-AEEA-E7A6BE536BDE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272384"/>
            <a:ext cx="7467600" cy="1143000"/>
          </a:xfrm>
        </p:spPr>
        <p:txBody>
          <a:bodyPr/>
          <a:lstStyle/>
          <a:p>
            <a:r>
              <a:rPr lang="en-US" dirty="0">
                <a:cs typeface="Arial" charset="0"/>
              </a:rPr>
              <a:t>Entertainment, Hobby, and Other Special-Interest Sites</a:t>
            </a:r>
            <a:br>
              <a:rPr lang="en-US" dirty="0">
                <a:cs typeface="Arial" charset="0"/>
              </a:rPr>
            </a:br>
            <a:endParaRPr lang="en-US" dirty="0" smtClean="0">
              <a:cs typeface="Arial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0" y="1323474"/>
            <a:ext cx="8991600" cy="4924926"/>
          </a:xfrm>
        </p:spPr>
        <p:txBody>
          <a:bodyPr rtlCol="0">
            <a:normAutofit fontScale="92500" lnSpcReduction="20000"/>
          </a:bodyPr>
          <a:lstStyle/>
          <a:p>
            <a:r>
              <a:rPr lang="en-US" dirty="0" smtClean="0"/>
              <a:t>Learn </a:t>
            </a:r>
            <a:r>
              <a:rPr lang="en-US" dirty="0"/>
              <a:t>to make gazpacho at </a:t>
            </a:r>
            <a:r>
              <a:rPr lang="en-US" u="sng" dirty="0" smtClean="0">
                <a:solidFill>
                  <a:srgbClr val="0070C0"/>
                </a:solidFill>
              </a:rPr>
              <a:t>VegWeb.com</a:t>
            </a:r>
            <a:endParaRPr lang="en-US" u="sng" dirty="0">
              <a:solidFill>
                <a:srgbClr val="0070C0"/>
              </a:solidFill>
            </a:endParaRPr>
          </a:p>
          <a:p>
            <a:r>
              <a:rPr lang="en-US" dirty="0" smtClean="0"/>
              <a:t>Exchange </a:t>
            </a:r>
            <a:r>
              <a:rPr lang="en-US" dirty="0"/>
              <a:t>family history with distant cousins at </a:t>
            </a:r>
            <a:r>
              <a:rPr lang="en-US" u="sng" dirty="0" smtClean="0">
                <a:solidFill>
                  <a:srgbClr val="0070C0"/>
                </a:solidFill>
              </a:rPr>
              <a:t>FamilySearch.org</a:t>
            </a:r>
            <a:endParaRPr lang="en-US" u="sng" dirty="0">
              <a:solidFill>
                <a:srgbClr val="0070C0"/>
              </a:solidFill>
            </a:endParaRPr>
          </a:p>
          <a:p>
            <a:r>
              <a:rPr lang="en-US" dirty="0" smtClean="0"/>
              <a:t>Review </a:t>
            </a:r>
            <a:r>
              <a:rPr lang="en-US" dirty="0"/>
              <a:t>résumé writing tips and post your résumé at </a:t>
            </a:r>
            <a:r>
              <a:rPr lang="en-US" u="sng" dirty="0" smtClean="0">
                <a:solidFill>
                  <a:srgbClr val="0070C0"/>
                </a:solidFill>
              </a:rPr>
              <a:t>Monster.com</a:t>
            </a:r>
            <a:endParaRPr lang="en-US" u="sng" dirty="0">
              <a:solidFill>
                <a:srgbClr val="0070C0"/>
              </a:solidFill>
            </a:endParaRPr>
          </a:p>
          <a:p>
            <a:r>
              <a:rPr lang="en-US" dirty="0" smtClean="0"/>
              <a:t>Check </a:t>
            </a:r>
            <a:r>
              <a:rPr lang="en-US" dirty="0"/>
              <a:t>out colleges, universities, graduate schools, and financial aid choices </a:t>
            </a:r>
            <a:r>
              <a:rPr lang="en-US" dirty="0" smtClean="0"/>
              <a:t>at </a:t>
            </a:r>
            <a:r>
              <a:rPr lang="en-US" u="sng" dirty="0" smtClean="0">
                <a:solidFill>
                  <a:srgbClr val="0070C0"/>
                </a:solidFill>
              </a:rPr>
              <a:t>Peterson’s</a:t>
            </a:r>
            <a:endParaRPr lang="en-US" u="sng" dirty="0">
              <a:solidFill>
                <a:srgbClr val="0070C0"/>
              </a:solidFill>
            </a:endParaRPr>
          </a:p>
          <a:p>
            <a:r>
              <a:rPr lang="en-US" dirty="0" smtClean="0"/>
              <a:t>Enjoy </a:t>
            </a:r>
            <a:r>
              <a:rPr lang="en-US" dirty="0"/>
              <a:t>movie reviews at </a:t>
            </a:r>
            <a:r>
              <a:rPr lang="en-US" u="sng" dirty="0">
                <a:solidFill>
                  <a:srgbClr val="0070C0"/>
                </a:solidFill>
              </a:rPr>
              <a:t>Rotten </a:t>
            </a:r>
            <a:r>
              <a:rPr lang="en-US" u="sng" dirty="0" smtClean="0">
                <a:solidFill>
                  <a:srgbClr val="0070C0"/>
                </a:solidFill>
              </a:rPr>
              <a:t>Tomatoes</a:t>
            </a:r>
            <a:endParaRPr lang="en-US" u="sng" dirty="0">
              <a:solidFill>
                <a:srgbClr val="0070C0"/>
              </a:solidFill>
            </a:endParaRPr>
          </a:p>
          <a:p>
            <a:r>
              <a:rPr lang="en-US" dirty="0" smtClean="0"/>
              <a:t>Discover </a:t>
            </a:r>
            <a:r>
              <a:rPr lang="en-US" dirty="0"/>
              <a:t>the beauty of Native American art by touring online exhibits at </a:t>
            </a:r>
            <a:r>
              <a:rPr lang="en-US" dirty="0" smtClean="0"/>
              <a:t>the </a:t>
            </a:r>
            <a:r>
              <a:rPr lang="en-US" u="sng" dirty="0" smtClean="0">
                <a:solidFill>
                  <a:srgbClr val="0070C0"/>
                </a:solidFill>
              </a:rPr>
              <a:t>National </a:t>
            </a:r>
            <a:r>
              <a:rPr lang="en-US" u="sng" dirty="0">
                <a:solidFill>
                  <a:srgbClr val="0070C0"/>
                </a:solidFill>
              </a:rPr>
              <a:t>Museum of the American </a:t>
            </a:r>
            <a:r>
              <a:rPr lang="en-US" u="sng" dirty="0" smtClean="0">
                <a:solidFill>
                  <a:srgbClr val="0070C0"/>
                </a:solidFill>
              </a:rPr>
              <a:t>Indian</a:t>
            </a:r>
          </a:p>
        </p:txBody>
      </p:sp>
      <p:sp>
        <p:nvSpPr>
          <p:cNvPr id="73731" name="Footer Placeholder 4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73732" name="Slide Number Placeholder 5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E59AEDC-0D45-48FE-85BD-69DC7EA22B69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817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75780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1CDCF90-E254-4A40-A460-68F694334B96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56532"/>
            <a:ext cx="2943497" cy="49918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Food and Cooking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Emeril’s</a:t>
            </a:r>
          </a:p>
          <a:p>
            <a:pPr lvl="1">
              <a:lnSpc>
                <a:spcPct val="80000"/>
              </a:lnSpc>
            </a:pPr>
            <a:r>
              <a:rPr lang="en-US" dirty="0" err="1"/>
              <a:t>Epicurious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Vegetarian Times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9" y="1617754"/>
            <a:ext cx="5225717" cy="4650464"/>
          </a:xfrm>
          <a:prstGeom prst="rect">
            <a:avLst/>
          </a:prstGeom>
        </p:spPr>
      </p:pic>
      <p:sp>
        <p:nvSpPr>
          <p:cNvPr id="9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272384"/>
            <a:ext cx="7467600" cy="1143000"/>
          </a:xfrm>
        </p:spPr>
        <p:txBody>
          <a:bodyPr/>
          <a:lstStyle/>
          <a:p>
            <a:r>
              <a:rPr lang="en-US" dirty="0">
                <a:cs typeface="Arial" charset="0"/>
              </a:rPr>
              <a:t>Entertainment, Hobby, and Other Special-Interest Sites</a:t>
            </a:r>
            <a:br>
              <a:rPr lang="en-US" dirty="0">
                <a:cs typeface="Arial" charset="0"/>
              </a:rPr>
            </a:b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817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75780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1CDCF90-E254-4A40-A460-68F694334B96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9411"/>
            <a:ext cx="3056709" cy="49008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Museums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American Museum of Natural History National Library of Australia</a:t>
            </a:r>
            <a:endParaRPr lang="en-US" sz="2200" dirty="0"/>
          </a:p>
          <a:p>
            <a:pPr lvl="1">
              <a:lnSpc>
                <a:spcPct val="80000"/>
              </a:lnSpc>
            </a:pPr>
            <a:r>
              <a:rPr lang="en-US" sz="2200" dirty="0" smtClean="0"/>
              <a:t>Colonial Williamsburg Museum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African American Museum 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9" y="1776549"/>
            <a:ext cx="5314884" cy="3633221"/>
          </a:xfrm>
          <a:prstGeom prst="rect">
            <a:avLst/>
          </a:prstGeom>
        </p:spPr>
      </p:pic>
      <p:sp>
        <p:nvSpPr>
          <p:cNvPr id="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272384"/>
            <a:ext cx="7467600" cy="1143000"/>
          </a:xfrm>
        </p:spPr>
        <p:txBody>
          <a:bodyPr/>
          <a:lstStyle/>
          <a:p>
            <a:r>
              <a:rPr lang="en-US" dirty="0">
                <a:cs typeface="Arial" charset="0"/>
              </a:rPr>
              <a:t>Entertainment, Hobby, and Other Special-Interest Sites</a:t>
            </a:r>
            <a:br>
              <a:rPr lang="en-US" dirty="0">
                <a:cs typeface="Arial" charset="0"/>
              </a:rPr>
            </a:br>
            <a:endParaRPr lang="en-US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7900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7" y="1942962"/>
            <a:ext cx="6096000" cy="4167187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0480" y="1312585"/>
            <a:ext cx="4038600" cy="4525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Genealogy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9875" name="Footer Placeholder 3"/>
          <p:cNvSpPr>
            <a:spLocks noGrp="1"/>
          </p:cNvSpPr>
          <p:nvPr>
            <p:ph type="ftr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Chapter 5: Getting More Out of the Internet</a:t>
            </a:r>
          </a:p>
        </p:txBody>
      </p:sp>
      <p:sp>
        <p:nvSpPr>
          <p:cNvPr id="79876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5101B18-0CE1-41CE-AAA1-5B2EE9F05640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272384"/>
            <a:ext cx="7467600" cy="1143000"/>
          </a:xfrm>
        </p:spPr>
        <p:txBody>
          <a:bodyPr/>
          <a:lstStyle/>
          <a:p>
            <a:r>
              <a:rPr lang="en-US" dirty="0">
                <a:cs typeface="Arial" charset="0"/>
              </a:rPr>
              <a:t>Entertainment, Hobby, and Other Special-Interest Sites</a:t>
            </a:r>
            <a:br>
              <a:rPr lang="en-US" dirty="0">
                <a:cs typeface="Arial" charset="0"/>
              </a:rPr>
            </a:b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Portals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000" dirty="0" smtClean="0"/>
              <a:t>Consumer </a:t>
            </a:r>
            <a:r>
              <a:rPr lang="en-US" sz="3000" dirty="0"/>
              <a:t>Portals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b="1" dirty="0"/>
              <a:t>General consumer portals</a:t>
            </a:r>
            <a:r>
              <a:rPr lang="en-US" dirty="0"/>
              <a:t> offer visitors a broad range of content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Search tools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Current news</a:t>
            </a:r>
            <a:r>
              <a:rPr lang="en-US" dirty="0"/>
              <a:t>, weather, sports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Links to reference tools and shopping</a:t>
            </a:r>
          </a:p>
          <a:p>
            <a:pPr lvl="3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Some offer email, file sharing, and social media</a:t>
            </a:r>
            <a:endParaRPr lang="en-US" dirty="0"/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b="1" dirty="0"/>
              <a:t>Personal portals (or horizontal portals)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Consumer portals </a:t>
            </a:r>
            <a:r>
              <a:rPr lang="en-US" dirty="0" smtClean="0"/>
              <a:t>that visitors </a:t>
            </a:r>
            <a:r>
              <a:rPr lang="en-US" dirty="0"/>
              <a:t>can customize to meet </a:t>
            </a:r>
            <a:r>
              <a:rPr lang="en-US" dirty="0" smtClean="0"/>
              <a:t>specific needs</a:t>
            </a:r>
            <a:endParaRPr lang="en-US" dirty="0"/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My Yahoo! and My MSN</a:t>
            </a:r>
            <a:endParaRPr lang="en-US" dirty="0"/>
          </a:p>
        </p:txBody>
      </p:sp>
      <p:sp>
        <p:nvSpPr>
          <p:cNvPr id="26627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D9A0BBD-B24B-45CD-A24F-74CC0CA3B29F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2035172"/>
            <a:ext cx="5965371" cy="4072064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52400" y="1410965"/>
            <a:ext cx="4038600" cy="53199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Seniors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9875" name="Footer Placeholder 3"/>
          <p:cNvSpPr>
            <a:spLocks noGrp="1"/>
          </p:cNvSpPr>
          <p:nvPr>
            <p:ph type="ftr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Chapter 5: Getting More Out of the Internet</a:t>
            </a:r>
          </a:p>
        </p:txBody>
      </p:sp>
      <p:sp>
        <p:nvSpPr>
          <p:cNvPr id="79876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5101B18-0CE1-41CE-AAA1-5B2EE9F05640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272384"/>
            <a:ext cx="7467600" cy="1143000"/>
          </a:xfrm>
        </p:spPr>
        <p:txBody>
          <a:bodyPr/>
          <a:lstStyle/>
          <a:p>
            <a:r>
              <a:rPr lang="en-US" dirty="0">
                <a:cs typeface="Arial" charset="0"/>
              </a:rPr>
              <a:t>Entertainment, Hobby, and Other Special-Interest Sites</a:t>
            </a:r>
            <a:br>
              <a:rPr lang="en-US" dirty="0">
                <a:cs typeface="Arial" charset="0"/>
              </a:rPr>
            </a:br>
            <a:endParaRPr lang="en-US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8710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6" y="2037806"/>
            <a:ext cx="6368164" cy="4191544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52400" y="1410965"/>
            <a:ext cx="4038600" cy="53199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Parents and Families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9875" name="Footer Placeholder 3"/>
          <p:cNvSpPr>
            <a:spLocks noGrp="1"/>
          </p:cNvSpPr>
          <p:nvPr>
            <p:ph type="ftr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Chapter 5: Getting More Out of the Internet</a:t>
            </a:r>
          </a:p>
        </p:txBody>
      </p:sp>
      <p:sp>
        <p:nvSpPr>
          <p:cNvPr id="79876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5101B18-0CE1-41CE-AAA1-5B2EE9F05640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272384"/>
            <a:ext cx="7467600" cy="1143000"/>
          </a:xfrm>
        </p:spPr>
        <p:txBody>
          <a:bodyPr/>
          <a:lstStyle/>
          <a:p>
            <a:r>
              <a:rPr lang="en-US" dirty="0">
                <a:cs typeface="Arial" charset="0"/>
              </a:rPr>
              <a:t>Entertainment, Hobby, and Other Special-Interest Sites</a:t>
            </a:r>
            <a:br>
              <a:rPr lang="en-US" dirty="0">
                <a:cs typeface="Arial" charset="0"/>
              </a:rPr>
            </a:br>
            <a:endParaRPr lang="en-US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04277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Education Tools</a:t>
            </a:r>
          </a:p>
        </p:txBody>
      </p:sp>
      <p:sp>
        <p:nvSpPr>
          <p:cNvPr id="100354" name="Rectangle 3"/>
          <p:cNvSpPr>
            <a:spLocks noGrp="1" noChangeArrowheads="1"/>
          </p:cNvSpPr>
          <p:nvPr>
            <p:ph idx="1"/>
          </p:nvPr>
        </p:nvSpPr>
        <p:spPr>
          <a:xfrm>
            <a:off x="0" y="1287379"/>
            <a:ext cx="8991600" cy="4961021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b="1" dirty="0" smtClean="0"/>
              <a:t>Web-based learning</a:t>
            </a:r>
            <a:r>
              <a:rPr lang="en-US" dirty="0" smtClean="0"/>
              <a:t> (</a:t>
            </a:r>
            <a:r>
              <a:rPr lang="en-US" b="1" dirty="0" smtClean="0"/>
              <a:t>online learning</a:t>
            </a:r>
            <a:r>
              <a:rPr lang="en-US" dirty="0" smtClean="0"/>
              <a:t> or </a:t>
            </a:r>
            <a:r>
              <a:rPr lang="en-US" b="1" dirty="0" smtClean="0"/>
              <a:t>distance learning</a:t>
            </a:r>
            <a:r>
              <a:rPr lang="en-US" dirty="0" smtClean="0"/>
              <a:t>) is the delivery of educational material over the Internet to users</a:t>
            </a:r>
          </a:p>
          <a:p>
            <a:pPr lvl="1" eaLnBrk="1" hangingPunct="1"/>
            <a:r>
              <a:rPr lang="en-US" dirty="0" smtClean="0"/>
              <a:t>K-12 schools</a:t>
            </a:r>
          </a:p>
          <a:p>
            <a:pPr lvl="1" eaLnBrk="1" hangingPunct="1"/>
            <a:r>
              <a:rPr lang="en-US" dirty="0" smtClean="0"/>
              <a:t>Adult continuing education at colleges and universities</a:t>
            </a:r>
          </a:p>
          <a:p>
            <a:pPr lvl="1" eaLnBrk="1" hangingPunct="1"/>
            <a:r>
              <a:rPr lang="en-US" dirty="0" smtClean="0"/>
              <a:t>Employee training</a:t>
            </a:r>
          </a:p>
          <a:p>
            <a:pPr lvl="1" eaLnBrk="1" hangingPunct="1"/>
            <a:r>
              <a:rPr lang="en-US" dirty="0" smtClean="0"/>
              <a:t>Personal enrichment</a:t>
            </a:r>
          </a:p>
        </p:txBody>
      </p:sp>
      <p:sp>
        <p:nvSpPr>
          <p:cNvPr id="100355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100356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EE1C180-A2EF-4972-BABC-F0B4C01FFB64}" type="slidenum">
              <a:rPr lang="en-US" smtClean="0"/>
              <a:pPr/>
              <a:t>42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Education Tools</a:t>
            </a:r>
          </a:p>
        </p:txBody>
      </p:sp>
      <p:sp>
        <p:nvSpPr>
          <p:cNvPr id="102402" name="Content Placeholder 7"/>
          <p:cNvSpPr>
            <a:spLocks noGrp="1"/>
          </p:cNvSpPr>
          <p:nvPr>
            <p:ph idx="1"/>
          </p:nvPr>
        </p:nvSpPr>
        <p:spPr>
          <a:xfrm>
            <a:off x="0" y="1321022"/>
            <a:ext cx="4683806" cy="4648200"/>
          </a:xfrm>
        </p:spPr>
        <p:txBody>
          <a:bodyPr/>
          <a:lstStyle/>
          <a:p>
            <a:pPr eaLnBrk="1" hangingPunct="1"/>
            <a:r>
              <a:rPr lang="en-US" dirty="0" smtClean="0"/>
              <a:t>K-12 and University Students</a:t>
            </a:r>
          </a:p>
          <a:p>
            <a:pPr lvl="1" eaLnBrk="1" hangingPunct="1"/>
            <a:r>
              <a:rPr lang="en-US" sz="2400" dirty="0" smtClean="0"/>
              <a:t>Enhances curriculum for rural schools</a:t>
            </a:r>
          </a:p>
          <a:p>
            <a:pPr lvl="1" eaLnBrk="1" hangingPunct="1"/>
            <a:r>
              <a:rPr lang="en-US" sz="2400" dirty="0" smtClean="0"/>
              <a:t>Enables students to control timing, location, and learning pace</a:t>
            </a:r>
          </a:p>
          <a:p>
            <a:pPr lvl="1" eaLnBrk="1" hangingPunct="1"/>
            <a:r>
              <a:rPr lang="en-US" sz="2400" dirty="0" smtClean="0"/>
              <a:t>Offers additional opportunities for working adults who cannot always attend traditional classes</a:t>
            </a:r>
          </a:p>
        </p:txBody>
      </p:sp>
      <p:sp>
        <p:nvSpPr>
          <p:cNvPr id="102403" name="Footer Placeholder 4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102404" name="Slide Number Placeholder 5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45C0C24-FD72-42B8-A52D-DAB5882486FE}" type="slidenum">
              <a:rPr lang="en-US" smtClean="0"/>
              <a:pPr/>
              <a:t>43</a:t>
            </a:fld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72" y="2229395"/>
            <a:ext cx="4417424" cy="30714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 charset="0"/>
              </a:rPr>
              <a:t>Education Tools</a:t>
            </a:r>
          </a:p>
        </p:txBody>
      </p:sp>
      <p:sp>
        <p:nvSpPr>
          <p:cNvPr id="104450" name="Content Placeholder 6"/>
          <p:cNvSpPr>
            <a:spLocks noGrp="1"/>
          </p:cNvSpPr>
          <p:nvPr>
            <p:ph idx="1"/>
          </p:nvPr>
        </p:nvSpPr>
        <p:spPr>
          <a:xfrm>
            <a:off x="1" y="1335506"/>
            <a:ext cx="9144000" cy="5020844"/>
          </a:xfrm>
        </p:spPr>
        <p:txBody>
          <a:bodyPr/>
          <a:lstStyle/>
          <a:p>
            <a:pPr eaLnBrk="1" hangingPunct="1"/>
            <a:r>
              <a:rPr lang="en-US" dirty="0" smtClean="0"/>
              <a:t>Online Employee Training and Professional Development</a:t>
            </a:r>
          </a:p>
          <a:p>
            <a:pPr lvl="1" eaLnBrk="1" hangingPunct="1"/>
            <a:r>
              <a:rPr lang="en-US" sz="2400" dirty="0" smtClean="0"/>
              <a:t>Provides an                                                                 economical way                                                                                  to train employees</a:t>
            </a:r>
          </a:p>
          <a:p>
            <a:pPr lvl="1"/>
            <a:r>
              <a:rPr lang="en-US" sz="2400" dirty="0" smtClean="0"/>
              <a:t>Allows busy                                                                      professionals to </a:t>
            </a:r>
            <a:r>
              <a:rPr lang="en-US" sz="2400" dirty="0"/>
              <a:t>fulfill                                                                     their professional </a:t>
            </a:r>
            <a:r>
              <a:rPr lang="en-US" sz="2400" dirty="0" smtClean="0"/>
              <a:t>                                                                      education                                                                               requirements</a:t>
            </a:r>
          </a:p>
          <a:p>
            <a:pPr lvl="1" eaLnBrk="1" hangingPunct="1"/>
            <a:r>
              <a:rPr lang="en-US" sz="2400" dirty="0" smtClean="0"/>
              <a:t>IT professionals can use online content to prepare for certifications</a:t>
            </a:r>
          </a:p>
        </p:txBody>
      </p:sp>
      <p:sp>
        <p:nvSpPr>
          <p:cNvPr id="104451" name="Footer Placeholder 4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104452" name="Slide Number Placeholder 5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36D5B97-361E-4675-B152-816D803D59A0}" type="slidenum">
              <a:rPr lang="en-US" smtClean="0"/>
              <a:pPr/>
              <a:t>44</a:t>
            </a:fld>
            <a:endParaRPr lang="en-US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93" y="1926890"/>
            <a:ext cx="5280146" cy="364556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Education Tools</a:t>
            </a:r>
          </a:p>
        </p:txBody>
      </p:sp>
      <p:sp>
        <p:nvSpPr>
          <p:cNvPr id="108546" name="Content Placeholder 6"/>
          <p:cNvSpPr>
            <a:spLocks noGrp="1"/>
          </p:cNvSpPr>
          <p:nvPr>
            <p:ph idx="1"/>
          </p:nvPr>
        </p:nvSpPr>
        <p:spPr>
          <a:xfrm>
            <a:off x="0" y="1323474"/>
            <a:ext cx="8991600" cy="5032876"/>
          </a:xfrm>
        </p:spPr>
        <p:txBody>
          <a:bodyPr/>
          <a:lstStyle/>
          <a:p>
            <a:pPr eaLnBrk="1" hangingPunct="1"/>
            <a:r>
              <a:rPr lang="en-US" dirty="0" smtClean="0"/>
              <a:t>Adult Continuing Education Websites</a:t>
            </a:r>
          </a:p>
          <a:p>
            <a:pPr lvl="1" eaLnBrk="1" hangingPunct="1"/>
            <a:r>
              <a:rPr lang="en-US" dirty="0" smtClean="0"/>
              <a:t>Provide learning opportunities for personal growth, lifestyle enrichment, and professional advancement opportunities</a:t>
            </a:r>
          </a:p>
          <a:p>
            <a:pPr lvl="1"/>
            <a:r>
              <a:rPr lang="en-US" dirty="0"/>
              <a:t>Many colleges and </a:t>
            </a:r>
            <a:r>
              <a:rPr lang="en-US" dirty="0" smtClean="0"/>
              <a:t>universities offer </a:t>
            </a:r>
            <a:r>
              <a:rPr lang="en-US" dirty="0"/>
              <a:t>a variety of credit and noncredit courses </a:t>
            </a:r>
            <a:r>
              <a:rPr lang="en-US" dirty="0" smtClean="0"/>
              <a:t>online</a:t>
            </a:r>
          </a:p>
          <a:p>
            <a:pPr lvl="1"/>
            <a:r>
              <a:rPr lang="en-US" dirty="0" smtClean="0"/>
              <a:t>Fees range from free to around $100</a:t>
            </a:r>
          </a:p>
          <a:p>
            <a:pPr lvl="1"/>
            <a:r>
              <a:rPr lang="en-US" b="1" dirty="0" smtClean="0"/>
              <a:t>Massive open online courses</a:t>
            </a:r>
            <a:r>
              <a:rPr lang="en-US" dirty="0" smtClean="0"/>
              <a:t> (</a:t>
            </a:r>
            <a:r>
              <a:rPr lang="en-US" b="1" dirty="0" smtClean="0"/>
              <a:t>MOOCs</a:t>
            </a:r>
            <a:r>
              <a:rPr lang="en-US" dirty="0" smtClean="0"/>
              <a:t>)</a:t>
            </a:r>
            <a:r>
              <a:rPr lang="en-US" b="1" dirty="0" smtClean="0"/>
              <a:t> </a:t>
            </a:r>
            <a:r>
              <a:rPr lang="en-US" dirty="0" smtClean="0"/>
              <a:t>are offered for free online, but do not count for educational credit</a:t>
            </a:r>
          </a:p>
        </p:txBody>
      </p:sp>
      <p:sp>
        <p:nvSpPr>
          <p:cNvPr id="108547" name="Footer Placeholder 4"/>
          <p:cNvSpPr>
            <a:spLocks noGrp="1"/>
          </p:cNvSpPr>
          <p:nvPr>
            <p:ph type="ftr" sz="quarter" idx="14"/>
          </p:nvPr>
        </p:nvSpPr>
        <p:spPr bwMode="auto">
          <a:xfrm>
            <a:off x="0" y="6346734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108548" name="Slide Number Placeholder 5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18B99CE-EE0E-4EEE-B88A-5AFA4F82A249}" type="slidenum">
              <a:rPr lang="en-US" smtClean="0"/>
              <a:pPr/>
              <a:t>45</a:t>
            </a:fld>
            <a:endParaRPr lang="en-US" smtClean="0"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Education Tools</a:t>
            </a:r>
          </a:p>
        </p:txBody>
      </p:sp>
      <p:sp>
        <p:nvSpPr>
          <p:cNvPr id="108547" name="Footer Placeholder 4"/>
          <p:cNvSpPr>
            <a:spLocks noGrp="1"/>
          </p:cNvSpPr>
          <p:nvPr>
            <p:ph type="ftr" sz="quarter" idx="14"/>
          </p:nvPr>
        </p:nvSpPr>
        <p:spPr bwMode="auto">
          <a:xfrm>
            <a:off x="0" y="6346734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108548" name="Slide Number Placeholder 5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18B99CE-EE0E-4EEE-B88A-5AFA4F82A249}" type="slidenum">
              <a:rPr lang="en-US" smtClean="0"/>
              <a:pPr/>
              <a:t>46</a:t>
            </a:fld>
            <a:endParaRPr lang="en-US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" y="1424871"/>
            <a:ext cx="7001592" cy="4840945"/>
          </a:xfrm>
        </p:spPr>
      </p:pic>
    </p:spTree>
    <p:extLst>
      <p:ext uri="{BB962C8B-B14F-4D97-AF65-F5344CB8AC3E}">
        <p14:creationId xmlns:p14="http://schemas.microsoft.com/office/powerpoint/2010/main" val="355032571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 charset="0"/>
              </a:rPr>
              <a:t>Shopping Websites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idx="1"/>
          </p:nvPr>
        </p:nvSpPr>
        <p:spPr>
          <a:xfrm>
            <a:off x="0" y="1299411"/>
            <a:ext cx="8991600" cy="4948989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You can purchase, sell, auction, and bid on almost any type of item or service online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Benefits for online stores include: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Not renting a storefront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Not creating in-store displays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Not having to decide what hours to run the business</a:t>
            </a: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Shoppers can compare products and prices online without visiting one or more stores</a:t>
            </a:r>
            <a:endParaRPr lang="en-US" dirty="0"/>
          </a:p>
        </p:txBody>
      </p:sp>
      <p:sp>
        <p:nvSpPr>
          <p:cNvPr id="110595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110596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6378AE9-EBB5-4EB6-AD15-911EB71DE8D7}" type="slidenum">
              <a:rPr lang="en-US" smtClean="0"/>
              <a:pPr/>
              <a:t>47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 charset="0"/>
              </a:rPr>
              <a:t>Shopping Websites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>
          <a:xfrm>
            <a:off x="0" y="1287379"/>
            <a:ext cx="8991600" cy="4961021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The Online </a:t>
            </a:r>
            <a:r>
              <a:rPr lang="en-US" dirty="0"/>
              <a:t>Consumer </a:t>
            </a:r>
            <a:r>
              <a:rPr lang="en-US" dirty="0" smtClean="0"/>
              <a:t>Marketspace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The term </a:t>
            </a:r>
            <a:r>
              <a:rPr lang="en-US" b="1" dirty="0" smtClean="0"/>
              <a:t>marketspace</a:t>
            </a:r>
            <a:r>
              <a:rPr lang="en-US" dirty="0" smtClean="0"/>
              <a:t> distinguishes the virtual location where e-business is conducted from the physical marketplaces in which business takes place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Online retailers may offer discounts, free shipping, and other incentives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Consumers can compare features and prices online, then buy from a brick-and-mortar location</a:t>
            </a:r>
            <a:endParaRPr lang="en-US" dirty="0"/>
          </a:p>
        </p:txBody>
      </p:sp>
      <p:sp>
        <p:nvSpPr>
          <p:cNvPr id="112643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112644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E89EC51-0C45-4B6A-AA5E-E91D54B5E309}" type="slidenum">
              <a:rPr lang="en-US" smtClean="0"/>
              <a:pPr/>
              <a:t>48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Shopping Sites</a:t>
            </a:r>
          </a:p>
        </p:txBody>
      </p:sp>
      <p:sp>
        <p:nvSpPr>
          <p:cNvPr id="114690" name="Rectangle 3"/>
          <p:cNvSpPr>
            <a:spLocks noGrp="1" noChangeArrowheads="1"/>
          </p:cNvSpPr>
          <p:nvPr>
            <p:ph idx="1"/>
          </p:nvPr>
        </p:nvSpPr>
        <p:spPr>
          <a:xfrm>
            <a:off x="0" y="1287379"/>
            <a:ext cx="8991600" cy="4961021"/>
          </a:xfrm>
        </p:spPr>
        <p:txBody>
          <a:bodyPr/>
          <a:lstStyle/>
          <a:p>
            <a:pPr eaLnBrk="1" hangingPunct="1"/>
            <a:r>
              <a:rPr lang="en-US" dirty="0" smtClean="0"/>
              <a:t>The Online Consumer Marketspace (continued)</a:t>
            </a:r>
          </a:p>
          <a:p>
            <a:pPr lvl="1"/>
            <a:r>
              <a:rPr lang="en-US" dirty="0" smtClean="0"/>
              <a:t>At auction websites, sellers can set a </a:t>
            </a:r>
            <a:r>
              <a:rPr lang="en-US" b="1" dirty="0" smtClean="0"/>
              <a:t>reserve price</a:t>
            </a:r>
            <a:r>
              <a:rPr lang="en-US" dirty="0" smtClean="0"/>
              <a:t>, which is the lowest price at which a seller will sell an item</a:t>
            </a:r>
          </a:p>
          <a:p>
            <a:pPr lvl="1"/>
            <a:r>
              <a:rPr lang="en-US" dirty="0" smtClean="0"/>
              <a:t>The amount you are willing to pay is a </a:t>
            </a:r>
            <a:r>
              <a:rPr lang="en-US" b="1" dirty="0" smtClean="0"/>
              <a:t>bid</a:t>
            </a:r>
            <a:endParaRPr lang="en-US" dirty="0" smtClean="0"/>
          </a:p>
          <a:p>
            <a:pPr lvl="1"/>
            <a:r>
              <a:rPr lang="en-US" dirty="0" smtClean="0"/>
              <a:t>Advantages of buying items at online auction are the variety of items and the opportunity to get products at lower prices</a:t>
            </a:r>
          </a:p>
        </p:txBody>
      </p:sp>
      <p:sp>
        <p:nvSpPr>
          <p:cNvPr id="114691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07727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114692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EA6364A-8897-4936-957E-322D74CF12DA}" type="slidenum">
              <a:rPr lang="en-US" smtClean="0"/>
              <a:pPr/>
              <a:t>49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Portals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8" y="1541419"/>
            <a:ext cx="7650029" cy="4467496"/>
          </a:xfrm>
        </p:spPr>
      </p:pic>
      <p:sp>
        <p:nvSpPr>
          <p:cNvPr id="28675" name="Footer Placeholder 1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28676" name="Slide Number Placeholder 2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A1DC231-A3BE-4118-BD73-0A22D3DC3BDF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Shopping Sites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3" y="1550126"/>
            <a:ext cx="8964022" cy="4622074"/>
          </a:xfrm>
        </p:spPr>
      </p:pic>
      <p:sp>
        <p:nvSpPr>
          <p:cNvPr id="118787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118788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6FA1F8C-31CA-4631-B4DA-101ACC604FDB}" type="slidenum">
              <a:rPr lang="en-US" smtClean="0"/>
              <a:pPr/>
              <a:t>50</a:t>
            </a:fld>
            <a:endParaRPr lang="en-US" smtClean="0"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 charset="0"/>
              </a:rPr>
              <a:t>Online Gaming Websites</a:t>
            </a:r>
          </a:p>
        </p:txBody>
      </p:sp>
      <p:sp>
        <p:nvSpPr>
          <p:cNvPr id="120834" name="Content Placeholder 6"/>
          <p:cNvSpPr>
            <a:spLocks noGrp="1"/>
          </p:cNvSpPr>
          <p:nvPr>
            <p:ph idx="1"/>
          </p:nvPr>
        </p:nvSpPr>
        <p:spPr>
          <a:xfrm>
            <a:off x="0" y="1263316"/>
            <a:ext cx="8991600" cy="4985084"/>
          </a:xfrm>
        </p:spPr>
        <p:txBody>
          <a:bodyPr/>
          <a:lstStyle/>
          <a:p>
            <a:pPr eaLnBrk="1" hangingPunct="1"/>
            <a:r>
              <a:rPr lang="en-US" dirty="0" smtClean="0"/>
              <a:t>Attract a wide group of participants around the world</a:t>
            </a:r>
          </a:p>
          <a:p>
            <a:pPr lvl="1"/>
            <a:r>
              <a:rPr lang="en-US" dirty="0"/>
              <a:t>Sites that offer games include Yahoo! Games, MSN Games, </a:t>
            </a:r>
            <a:r>
              <a:rPr lang="en-US" dirty="0" err="1"/>
              <a:t>PBSKids</a:t>
            </a:r>
            <a:r>
              <a:rPr lang="en-US" dirty="0"/>
              <a:t>, and </a:t>
            </a:r>
            <a:r>
              <a:rPr lang="en-US" dirty="0" err="1"/>
              <a:t>webkinz</a:t>
            </a:r>
            <a:endParaRPr lang="en-US" dirty="0"/>
          </a:p>
          <a:p>
            <a:pPr lvl="1" eaLnBrk="1" hangingPunct="1"/>
            <a:r>
              <a:rPr lang="en-US" b="1" dirty="0" smtClean="0"/>
              <a:t>Massively multiplayer online games</a:t>
            </a:r>
            <a:r>
              <a:rPr lang="en-US" dirty="0" smtClean="0"/>
              <a:t> (</a:t>
            </a:r>
            <a:r>
              <a:rPr lang="en-US" b="1" dirty="0" smtClean="0"/>
              <a:t>MMOGs</a:t>
            </a:r>
            <a:r>
              <a:rPr lang="en-US" dirty="0" smtClean="0"/>
              <a:t>) have thousands of players around the world who assume personas and play</a:t>
            </a:r>
          </a:p>
          <a:p>
            <a:pPr lvl="1" eaLnBrk="1" hangingPunct="1"/>
            <a:r>
              <a:rPr lang="en-US" dirty="0" smtClean="0"/>
              <a:t>In a </a:t>
            </a:r>
            <a:r>
              <a:rPr lang="en-US" b="1" dirty="0" smtClean="0"/>
              <a:t>virtual world</a:t>
            </a:r>
            <a:r>
              <a:rPr lang="en-US" dirty="0" smtClean="0"/>
              <a:t>, players assume a persona that lives in an alternate virtual existence</a:t>
            </a:r>
          </a:p>
        </p:txBody>
      </p:sp>
      <p:sp>
        <p:nvSpPr>
          <p:cNvPr id="120835" name="Footer Placeholder 4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120836" name="Slide Number Placeholder 5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F8227B8-3C8D-40E6-8219-6E2EC584AE57}" type="slidenum">
              <a:rPr lang="en-US" smtClean="0"/>
              <a:pPr/>
              <a:t>51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Download and File-Sharing Sites</a:t>
            </a:r>
          </a:p>
        </p:txBody>
      </p:sp>
      <p:sp>
        <p:nvSpPr>
          <p:cNvPr id="126978" name="Rectangle 3"/>
          <p:cNvSpPr>
            <a:spLocks noGrp="1" noChangeArrowheads="1"/>
          </p:cNvSpPr>
          <p:nvPr>
            <p:ph idx="1"/>
          </p:nvPr>
        </p:nvSpPr>
        <p:spPr>
          <a:xfrm>
            <a:off x="0" y="1335505"/>
            <a:ext cx="8991600" cy="491289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Downloading paid content, such as music files, software, stock photos, and so forth, is </a:t>
            </a:r>
            <a:r>
              <a:rPr lang="en-US" dirty="0" smtClean="0"/>
              <a:t>one of </a:t>
            </a:r>
            <a:r>
              <a:rPr lang="en-US" dirty="0"/>
              <a:t>the most popular Internet </a:t>
            </a:r>
            <a:r>
              <a:rPr lang="en-US" dirty="0" smtClean="0"/>
              <a:t>activities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Freeware and shareware, including games or utilities, can be downloaded from a number of websites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Transferring files between Internet-connected computers is widely used and convenient activity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126979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299019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126980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CD41E0C-6E7D-4544-A5D1-6C3A54EA2360}" type="slidenum">
              <a:rPr lang="en-US" smtClean="0"/>
              <a:pPr/>
              <a:t>52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Download and File-Sharing Sites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6729"/>
            <a:ext cx="7532914" cy="4788991"/>
          </a:xfrm>
        </p:spPr>
      </p:pic>
      <p:sp>
        <p:nvSpPr>
          <p:cNvPr id="126979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126980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CD41E0C-6E7D-4544-A5D1-6C3A54EA2360}" type="slidenum">
              <a:rPr lang="en-US" smtClean="0"/>
              <a:pPr/>
              <a:t>53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392583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Download and File-Sharing Sites</a:t>
            </a:r>
          </a:p>
        </p:txBody>
      </p:sp>
      <p:sp>
        <p:nvSpPr>
          <p:cNvPr id="129026" name="Rectangle 3"/>
          <p:cNvSpPr>
            <a:spLocks noGrp="1" noChangeArrowheads="1"/>
          </p:cNvSpPr>
          <p:nvPr>
            <p:ph idx="1"/>
          </p:nvPr>
        </p:nvSpPr>
        <p:spPr>
          <a:xfrm>
            <a:off x="0" y="1239253"/>
            <a:ext cx="8991600" cy="5009147"/>
          </a:xfrm>
        </p:spPr>
        <p:txBody>
          <a:bodyPr/>
          <a:lstStyle/>
          <a:p>
            <a:pPr eaLnBrk="1" hangingPunct="1"/>
            <a:r>
              <a:rPr lang="en-US" dirty="0" smtClean="0"/>
              <a:t>Download Websites</a:t>
            </a:r>
          </a:p>
          <a:p>
            <a:pPr lvl="1"/>
            <a:r>
              <a:rPr lang="en-US" sz="2600" b="1" dirty="0" smtClean="0"/>
              <a:t>Freeware</a:t>
            </a:r>
            <a:r>
              <a:rPr lang="en-US" sz="2600" dirty="0" smtClean="0"/>
              <a:t> is software that the author allows you to download and use without charge, but requires that you follow </a:t>
            </a:r>
            <a:r>
              <a:rPr lang="en-US" sz="2600" dirty="0"/>
              <a:t>copyright </a:t>
            </a:r>
            <a:r>
              <a:rPr lang="en-US" sz="2600" dirty="0" smtClean="0"/>
              <a:t>                                                                                                                 laws and restrictions</a:t>
            </a:r>
            <a:endParaRPr lang="en-US" sz="2600" b="1" dirty="0" smtClean="0"/>
          </a:p>
          <a:p>
            <a:pPr lvl="1" eaLnBrk="1" hangingPunct="1"/>
            <a:r>
              <a:rPr lang="en-US" sz="2600" b="1" dirty="0" smtClean="0"/>
              <a:t>Shareware</a:t>
            </a:r>
            <a:r>
              <a:rPr lang="en-US" sz="2600" dirty="0" smtClean="0"/>
              <a:t> is                                                                   software that you                                                        can download and                                                                                     try out but are                                                                 expected to pay for if                                                                       you decide to use on                                                                                   a permanent basis</a:t>
            </a:r>
            <a:endParaRPr lang="en-US" sz="2600" b="1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129027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07727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129028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E63E7F-2805-4C67-B1E2-F15A4292F029}" type="slidenum">
              <a:rPr lang="en-US" smtClean="0"/>
              <a:pPr/>
              <a:t>54</a:t>
            </a:fld>
            <a:endParaRPr lang="en-US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1" y="2714757"/>
            <a:ext cx="5096409" cy="353364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Download and File-Sharing Sites</a:t>
            </a:r>
          </a:p>
        </p:txBody>
      </p:sp>
      <p:sp>
        <p:nvSpPr>
          <p:cNvPr id="129026" name="Rectangle 3"/>
          <p:cNvSpPr>
            <a:spLocks noGrp="1" noChangeArrowheads="1"/>
          </p:cNvSpPr>
          <p:nvPr>
            <p:ph idx="1"/>
          </p:nvPr>
        </p:nvSpPr>
        <p:spPr>
          <a:xfrm>
            <a:off x="0" y="1287379"/>
            <a:ext cx="8991600" cy="4961021"/>
          </a:xfrm>
        </p:spPr>
        <p:txBody>
          <a:bodyPr/>
          <a:lstStyle/>
          <a:p>
            <a:pPr eaLnBrk="1" hangingPunct="1"/>
            <a:r>
              <a:rPr lang="en-US" dirty="0" smtClean="0"/>
              <a:t>File Transfer Protocol (FTP)</a:t>
            </a:r>
          </a:p>
          <a:p>
            <a:pPr lvl="1" eaLnBrk="1" hangingPunct="1"/>
            <a:r>
              <a:rPr lang="en-US" dirty="0" smtClean="0"/>
              <a:t>Users can download and upload files located on a remote computer, called an </a:t>
            </a:r>
            <a:r>
              <a:rPr lang="en-US" b="1" dirty="0" smtClean="0"/>
              <a:t>FTP website</a:t>
            </a:r>
          </a:p>
          <a:p>
            <a:pPr lvl="2" eaLnBrk="1" hangingPunct="1"/>
            <a:r>
              <a:rPr lang="en-US" b="1" dirty="0" smtClean="0"/>
              <a:t>Anonymous FTP websites</a:t>
            </a:r>
            <a:r>
              <a:rPr lang="en-US" dirty="0" smtClean="0"/>
              <a:t> are public FTP websites that do not require a unique username </a:t>
            </a:r>
          </a:p>
          <a:p>
            <a:pPr lvl="2" eaLnBrk="1" hangingPunct="1"/>
            <a:r>
              <a:rPr lang="en-US" dirty="0" smtClean="0"/>
              <a:t>Private FTP sites restrict access by requiring a unique username and password</a:t>
            </a:r>
          </a:p>
          <a:p>
            <a:pPr lvl="1" eaLnBrk="1" hangingPunct="1"/>
            <a:r>
              <a:rPr lang="en-US" dirty="0" smtClean="0"/>
              <a:t>Files can be downloaded or uploaded using an </a:t>
            </a:r>
            <a:r>
              <a:rPr lang="en-US" b="1" dirty="0" smtClean="0"/>
              <a:t>FTP client</a:t>
            </a:r>
            <a:r>
              <a:rPr lang="en-US" dirty="0" smtClean="0"/>
              <a:t> program, a browser, or your file management program</a:t>
            </a:r>
          </a:p>
          <a:p>
            <a:pPr eaLnBrk="1" hangingPunct="1"/>
            <a:endParaRPr lang="en-US" dirty="0" smtClean="0"/>
          </a:p>
        </p:txBody>
      </p:sp>
      <p:sp>
        <p:nvSpPr>
          <p:cNvPr id="129027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129028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E63E7F-2805-4C67-B1E2-F15A4292F029}" type="slidenum">
              <a:rPr lang="en-US" smtClean="0"/>
              <a:pPr/>
              <a:t>55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02591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Download and File-Sharing Sites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6" y="1418059"/>
            <a:ext cx="6572143" cy="4826417"/>
          </a:xfrm>
        </p:spPr>
      </p:pic>
      <p:sp>
        <p:nvSpPr>
          <p:cNvPr id="131076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690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131077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7F8BAA-04D9-4C19-BED1-65290F9132C3}" type="slidenum">
              <a:rPr lang="en-US" smtClean="0"/>
              <a:pPr/>
              <a:t>56</a:t>
            </a:fld>
            <a:endParaRPr lang="en-US" smtClean="0"/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Download and File-Sharing Sites</a:t>
            </a:r>
          </a:p>
        </p:txBody>
      </p:sp>
      <p:sp>
        <p:nvSpPr>
          <p:cNvPr id="133122" name="Rectangle 3"/>
          <p:cNvSpPr>
            <a:spLocks noGrp="1" noChangeArrowheads="1"/>
          </p:cNvSpPr>
          <p:nvPr>
            <p:ph idx="1"/>
          </p:nvPr>
        </p:nvSpPr>
        <p:spPr>
          <a:xfrm>
            <a:off x="0" y="1323474"/>
            <a:ext cx="9144000" cy="4944979"/>
          </a:xfrm>
        </p:spPr>
        <p:txBody>
          <a:bodyPr/>
          <a:lstStyle/>
          <a:p>
            <a:pPr eaLnBrk="1" hangingPunct="1"/>
            <a:r>
              <a:rPr lang="en-US" dirty="0" smtClean="0"/>
              <a:t>P2P File-Sharing Networks</a:t>
            </a:r>
          </a:p>
          <a:p>
            <a:pPr lvl="1" eaLnBrk="1" hangingPunct="1"/>
            <a:r>
              <a:rPr lang="en-US" sz="2400" dirty="0" smtClean="0"/>
              <a:t>A </a:t>
            </a:r>
            <a:r>
              <a:rPr lang="en-US" sz="2400" b="1" dirty="0" smtClean="0"/>
              <a:t>peer-to-peer</a:t>
            </a:r>
            <a:r>
              <a:rPr lang="en-US" sz="2400" dirty="0" smtClean="0"/>
              <a:t> (</a:t>
            </a:r>
            <a:r>
              <a:rPr lang="en-US" sz="2400" b="1" dirty="0" smtClean="0"/>
              <a:t>P2P</a:t>
            </a:r>
            <a:r>
              <a:rPr lang="en-US" sz="2400" dirty="0" smtClean="0"/>
              <a:t>) </a:t>
            </a:r>
            <a:r>
              <a:rPr lang="en-US" sz="2400" b="1" dirty="0" smtClean="0"/>
              <a:t>file-sharing network </a:t>
            </a:r>
            <a:r>
              <a:rPr lang="en-US" sz="2400" dirty="0" smtClean="0"/>
              <a:t>allows files to be transferred between individual personal computers located on the same local area network or between individual computers connected to the Internet</a:t>
            </a:r>
          </a:p>
          <a:p>
            <a:pPr lvl="1" eaLnBrk="1" hangingPunct="1"/>
            <a:r>
              <a:rPr lang="en-US" sz="2400" dirty="0" smtClean="0"/>
              <a:t>Music and movie industries are working to stop piracy of copyrighted material over P2P file-sharing networks</a:t>
            </a:r>
          </a:p>
          <a:p>
            <a:pPr lvl="1" eaLnBrk="1" hangingPunct="1"/>
            <a:r>
              <a:rPr lang="en-US" sz="2400" dirty="0" smtClean="0"/>
              <a:t>P2P sharing of copyrighted material accounts for job loss and revenue; also, potential litigation</a:t>
            </a:r>
          </a:p>
          <a:p>
            <a:pPr lvl="1" eaLnBrk="1" hangingPunct="1"/>
            <a:r>
              <a:rPr lang="en-US" sz="2400" dirty="0" smtClean="0"/>
              <a:t>Commercial applications of P2P file-sharing include sharing product information and training materials</a:t>
            </a:r>
          </a:p>
        </p:txBody>
      </p:sp>
      <p:sp>
        <p:nvSpPr>
          <p:cNvPr id="133123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64151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133124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D854FD-7BFC-429D-B9BD-CA88F19B0207}" type="slidenum">
              <a:rPr lang="en-US" smtClean="0"/>
              <a:pPr/>
              <a:t>57</a:t>
            </a:fld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 charset="0"/>
              </a:rPr>
              <a:t>Chapter Summary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0" y="1287379"/>
            <a:ext cx="8991600" cy="4961021"/>
          </a:xfrm>
        </p:spPr>
        <p:txBody>
          <a:bodyPr rtlCol="0">
            <a:normAutofit/>
          </a:bodyPr>
          <a:lstStyle/>
          <a:p>
            <a:pPr marL="533400" indent="-5334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Describe and give examples of different types of portals and their target audiences</a:t>
            </a:r>
          </a:p>
          <a:p>
            <a:pPr marL="533400" indent="-5334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Identify and use online news, weather, and traffic resources</a:t>
            </a:r>
          </a:p>
          <a:p>
            <a:pPr marL="533400" indent="-5334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Discuss streaming </a:t>
            </a:r>
            <a:r>
              <a:rPr lang="en-US" dirty="0" smtClean="0"/>
              <a:t>media, watch video clips, </a:t>
            </a:r>
            <a:r>
              <a:rPr lang="en-US" dirty="0"/>
              <a:t>and listen to </a:t>
            </a:r>
            <a:r>
              <a:rPr lang="en-US" dirty="0" smtClean="0"/>
              <a:t>Internet radio</a:t>
            </a:r>
            <a:endParaRPr lang="en-US" dirty="0"/>
          </a:p>
          <a:p>
            <a:pPr marL="533400" indent="-5334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Utilize online research and reference tools</a:t>
            </a:r>
          </a:p>
          <a:p>
            <a:pPr marL="533400" indent="-5334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Explore health, entertainment, hobby, and other special-interest </a:t>
            </a:r>
            <a:r>
              <a:rPr lang="en-US" dirty="0" smtClean="0"/>
              <a:t>websites</a:t>
            </a:r>
            <a:endParaRPr lang="en-US" dirty="0"/>
          </a:p>
        </p:txBody>
      </p:sp>
      <p:sp>
        <p:nvSpPr>
          <p:cNvPr id="22531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06ED87-0975-434E-B6DB-314BF0F5E052}" type="slidenum">
              <a:rPr lang="en-US" smtClean="0"/>
              <a:pPr/>
              <a:t>58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135127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Arial" charset="0"/>
              </a:rPr>
              <a:t>Chapter Summary</a:t>
            </a:r>
            <a:endParaRPr lang="en-US" dirty="0" smtClean="0">
              <a:cs typeface="Arial" charset="0"/>
            </a:endParaRP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0" y="1311442"/>
            <a:ext cx="8991600" cy="4936958"/>
          </a:xfrm>
        </p:spPr>
        <p:txBody>
          <a:bodyPr/>
          <a:lstStyle/>
          <a:p>
            <a:pPr marL="533400" indent="-533400" eaLnBrk="1" hangingPunct="1">
              <a:buClr>
                <a:srgbClr val="0070C0"/>
              </a:buClr>
            </a:pPr>
            <a:r>
              <a:rPr lang="en-US" dirty="0" smtClean="0"/>
              <a:t>Use online tools for managing personal finances</a:t>
            </a:r>
          </a:p>
          <a:p>
            <a:pPr marL="533400" indent="-533400" eaLnBrk="1" hangingPunct="1">
              <a:buClr>
                <a:srgbClr val="0070C0"/>
              </a:buClr>
            </a:pPr>
            <a:r>
              <a:rPr lang="en-US" dirty="0" smtClean="0"/>
              <a:t>Describe online educational resources</a:t>
            </a:r>
          </a:p>
          <a:p>
            <a:pPr marL="533400" indent="-533400" eaLnBrk="1" hangingPunct="1">
              <a:buClr>
                <a:srgbClr val="0070C0"/>
              </a:buClr>
            </a:pPr>
            <a:r>
              <a:rPr lang="en-US" dirty="0" smtClean="0"/>
              <a:t>Describe the consumer marketplace and online auctions</a:t>
            </a:r>
          </a:p>
          <a:p>
            <a:pPr marL="533400" indent="-533400" eaLnBrk="1" hangingPunct="1">
              <a:buClr>
                <a:srgbClr val="0070C0"/>
              </a:buClr>
            </a:pPr>
            <a:r>
              <a:rPr lang="en-US" dirty="0" smtClean="0"/>
              <a:t>Identify types of online games</a:t>
            </a:r>
          </a:p>
          <a:p>
            <a:pPr marL="533400" indent="-533400" eaLnBrk="1" hangingPunct="1">
              <a:buClr>
                <a:srgbClr val="0070C0"/>
              </a:buClr>
            </a:pPr>
            <a:r>
              <a:rPr lang="en-US" dirty="0" smtClean="0"/>
              <a:t>Share files over the Internet</a:t>
            </a:r>
          </a:p>
        </p:txBody>
      </p:sp>
      <p:sp>
        <p:nvSpPr>
          <p:cNvPr id="24579" name="Footer Placeholder 3"/>
          <p:cNvSpPr>
            <a:spLocks noGrp="1"/>
          </p:cNvSpPr>
          <p:nvPr>
            <p:ph type="ftr" sz="quarter" idx="14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1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C73C51-A4EF-4C7E-B3A2-5FDBF79737E0}" type="slidenum">
              <a:rPr lang="en-US" smtClean="0"/>
              <a:pPr/>
              <a:t>59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273031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Portals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Vertical, </a:t>
            </a:r>
            <a:r>
              <a:rPr lang="en-US" dirty="0" err="1" smtClean="0"/>
              <a:t>Hyperlocal</a:t>
            </a:r>
            <a:r>
              <a:rPr lang="en-US" dirty="0" smtClean="0"/>
              <a:t>, and Industry Portals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b="1" dirty="0"/>
              <a:t>Vertical portals</a:t>
            </a:r>
            <a:r>
              <a:rPr lang="en-US" dirty="0"/>
              <a:t> (</a:t>
            </a:r>
            <a:r>
              <a:rPr lang="en-US" b="1" dirty="0" err="1"/>
              <a:t>vortals</a:t>
            </a:r>
            <a:r>
              <a:rPr lang="en-US" dirty="0"/>
              <a:t>) provide a web gateway for visitors with more specific interests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USA.gov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/>
              <a:t>SuzySaid</a:t>
            </a:r>
            <a:endParaRPr lang="en-US" dirty="0"/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National Resource </a:t>
            </a:r>
            <a:r>
              <a:rPr lang="en-US" dirty="0" smtClean="0"/>
              <a:t>Directory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MSN Latino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Export.gov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Huffington Post</a:t>
            </a:r>
            <a:endParaRPr lang="en-US" dirty="0"/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b="1" dirty="0" err="1"/>
              <a:t>Hyperlocal</a:t>
            </a:r>
            <a:r>
              <a:rPr lang="en-US" b="1" dirty="0"/>
              <a:t> portals</a:t>
            </a:r>
            <a:r>
              <a:rPr lang="en-US" dirty="0"/>
              <a:t> are specific to a certain geographic location and provide content about that area, written for and by local citizens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b="1" dirty="0"/>
              <a:t>Industry portals</a:t>
            </a:r>
            <a:r>
              <a:rPr lang="en-US" dirty="0"/>
              <a:t> target viewers interested in a specific industry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Farms.com (agriculture industry)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Business.gov (small business)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/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F6B6ED9-1406-4C43-B97E-CC96871F297F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/>
          <p:cNvSpPr txBox="1">
            <a:spLocks/>
          </p:cNvSpPr>
          <p:nvPr/>
        </p:nvSpPr>
        <p:spPr>
          <a:xfrm>
            <a:off x="0" y="0"/>
            <a:ext cx="9144000" cy="32766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3366CC"/>
              </a:buClr>
              <a:defRPr/>
            </a:pPr>
            <a:endParaRPr lang="en-US" dirty="0" smtClean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charset="0"/>
              </a:rPr>
              <a:t>Portals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Vertical, </a:t>
            </a:r>
            <a:r>
              <a:rPr lang="en-US" dirty="0" err="1" smtClean="0"/>
              <a:t>Hyperlocal</a:t>
            </a:r>
            <a:r>
              <a:rPr lang="en-US" dirty="0" smtClean="0"/>
              <a:t>, and Industry Portals (continued)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b="1" dirty="0"/>
              <a:t>Industry portals </a:t>
            </a:r>
            <a:r>
              <a:rPr lang="en-US" dirty="0"/>
              <a:t>target viewers interested in a specific industry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Farms.com (agribusiness)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Web Host Industry Review (web hosting industry)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MFG.com (manufacturing industry)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COMMREX (commercial real estate industry exchange)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Billboard (entertainment industry)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/>
              <a:t>BusinessUSA</a:t>
            </a:r>
            <a:r>
              <a:rPr lang="en-US" dirty="0" smtClean="0"/>
              <a:t> (small business)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/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0" y="6299019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F6B6ED9-1406-4C43-B97E-CC96871F297F}" type="slidenum">
              <a:rPr lang="en-US" smtClean="0"/>
              <a:pPr/>
              <a:t>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5266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 charset="0"/>
              </a:rPr>
              <a:t>Exploring Portals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Run a browser and enter address in </a:t>
            </a:r>
            <a:r>
              <a:rPr lang="en-US" dirty="0"/>
              <a:t>A</a:t>
            </a:r>
            <a:r>
              <a:rPr lang="en-US" dirty="0" smtClean="0"/>
              <a:t>ddress bar.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Press the </a:t>
            </a:r>
            <a:r>
              <a:rPr lang="en-US" cap="small" dirty="0" smtClean="0"/>
              <a:t>enter</a:t>
            </a:r>
            <a:r>
              <a:rPr lang="en-US" dirty="0" smtClean="0"/>
              <a:t> key or tap or click the necessary button to open the webpage.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Scroll the webpage and review its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Tap or click the links of your choice to review at least two subsidiary pages at the website.</a:t>
            </a:r>
          </a:p>
        </p:txBody>
      </p:sp>
      <p:sp>
        <p:nvSpPr>
          <p:cNvPr id="32771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32772" name="Slide Number Placeholder 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8159DB-0035-4CF2-A09E-1A6D6C73431D}" type="slidenum">
              <a:rPr lang="en-US" smtClean="0"/>
              <a:pPr/>
              <a:t>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50498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cs typeface="Arial" charset="0"/>
              </a:rPr>
              <a:t>Portals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Developing Portals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dirty="0" smtClean="0"/>
              <a:t>Businesses create portals for a variety of reasons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dirty="0" smtClean="0"/>
              <a:t>Portal software enables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Customization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Controlled access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Multisystem integration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Goal of portal development is to create a single webpage or website that can present content from multiple sources and contributors in a uniform design</a:t>
            </a:r>
          </a:p>
        </p:txBody>
      </p:sp>
      <p:sp>
        <p:nvSpPr>
          <p:cNvPr id="32771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0" y="6356350"/>
            <a:ext cx="3810000" cy="5016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Chapter 5: Getting More Out of the Internet</a:t>
            </a:r>
          </a:p>
        </p:txBody>
      </p:sp>
      <p:sp>
        <p:nvSpPr>
          <p:cNvPr id="32772" name="Slide Number Placeholder 4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8159DB-0035-4CF2-A09E-1A6D6C73431D}" type="slidenum">
              <a:rPr lang="en-US" smtClean="0"/>
              <a:pPr/>
              <a:t>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580563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tFuXWyAWpdCxvDIXQEoY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fuxS9QLDeN7dnpGCxCdu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psjNmCL7FIgGcxFwV3gx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DHz89dxU41kHP2d5NeZw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mvHCiQf2xH5yP2Xhcriv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H3eBRzLsWNrDaFaoNLjU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GfMbfbl8s7aYNDoGYGg5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6cRi6NDwc9YonYPFjA6Ok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scRx07MDEjyo8zkX5yvWV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0pgpQjmFZWXMKFryNwJzu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QYPflmvyinorcsgAgtgZ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mNvmh1CYJzfudeX0vgpj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mPEvwLZclwkzhAAXZar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nitZicfgivldxtqGQZMjb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VRTYZFvhORZQYwbwdyJV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lJ6ag8aEjoknC5jcAK1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HvTvkLeAfZUSyfTue8E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D9zqUl9b2kv62AhLOpqJ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ltJx4j5wS2gzeSJWTRTr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AnrcidtkeNWkhGPSP13F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exOIxOVxwi3nSm6S0R2x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CUA3701RnpNi8UnAGEpH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H8FXSoubz5C7jHsAhzjrt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UNsMX0bCBuLUU8tHUwEU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zAebuqbn86cXDGgEd4RbN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n0trcWuaBJCkdeBtz0e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Wgsd3HsNJQnLRb0YYrEV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e1l2qCAhayIrO3dZZTNIO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LWsmpsB2NPrXIf6aC4Rw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Fk27NZYxQdMdfpA3c8G8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ZQkXTOgIQhsth8kiEB3fY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bv0GAySIQpwLkcNQ59h8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L8sJUt44wVKFPXceHP8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h1qt0Q97zLAL6mGj9dty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XvN8uOwTYQRGKfy7PYfM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QzwXSSVzie4HNDFBpExay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Y4HE6SRSEHXEdBxVDYox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C2rVsdzAeasLGxSbeOGr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ZQYr0RJUc9xfm1gIDFii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vSw3EKoaI6hc3AW1dHRkX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eraQUwa1830sl6VWdYw2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aYGMCsBr5zcD5SNQSZHY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bAfQ5guSOVROt0SeKyyxB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S9sP4p8D3JsJYnqVwb7y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5VgyVZQZk7ERExooE2r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kPCSVB8r8qDgI5ogc4KaS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lJ2uNO1nq2EeOCdctwvBB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6HFlwgZ2O6LcuSPrOjpK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thM20BeFgwjDkOshKoo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tC8lm1IbcQ1v5b3KeYqA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aevDl2FmCl40EDHEzwt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i8fCowwpXE7ZXY7Rom9xt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91bp6xkR4XpZS6g0Xv8X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1HFANb9kxcSYdqZpZ46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X50AnoEowLs4aHrXxFU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xA5TXp5XU289kyJhd8J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MZ72AY59Sy7NrJzzcNLG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7v9fhY2xqFwGa6SyNqyf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lgJXRnkR8XJ6SCSkG67k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hKytGD0k7T2UaSwk7Ecyx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4egFtKr7i4TZYonHHRNP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Xr0NlZs8zUINufpYxAF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hTyVJWvGJI7ZgPFFosF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Drv1MKPPvyC0xoGt11qU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CIvcQFmOjN5iT8ASbFg8p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8M93Oc6iRSrPMwzU9sHe"/>
</p:tagLst>
</file>

<file path=ppt/theme/theme1.xml><?xml version="1.0" encoding="utf-8"?>
<a:theme xmlns:a="http://schemas.openxmlformats.org/drawingml/2006/main" name="Theme1">
  <a:themeElements>
    <a:clrScheme name="Web Design 2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Web Design 2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eb Design 2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eb Design 2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eb Design 2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eb Design 2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eb Design 2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eb Design 2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eb Design 2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eb Design 2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eb Design 2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eb Design 2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eb Design 2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eb Design 2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 03_NewTheme</Template>
  <TotalTime>0</TotalTime>
  <Words>2835</Words>
  <Application>Microsoft Office PowerPoint</Application>
  <PresentationFormat>On-screen Show (4:3)</PresentationFormat>
  <Paragraphs>482</Paragraphs>
  <Slides>60</Slides>
  <Notes>60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Theme1</vt:lpstr>
      <vt:lpstr>PowerPoint Presentation</vt:lpstr>
      <vt:lpstr>Objectives</vt:lpstr>
      <vt:lpstr>Objectives</vt:lpstr>
      <vt:lpstr>Portals</vt:lpstr>
      <vt:lpstr>Portals</vt:lpstr>
      <vt:lpstr>Portals</vt:lpstr>
      <vt:lpstr>Portals</vt:lpstr>
      <vt:lpstr>Exploring Portals</vt:lpstr>
      <vt:lpstr>Portals</vt:lpstr>
      <vt:lpstr>Developing Portals</vt:lpstr>
      <vt:lpstr>Portals</vt:lpstr>
      <vt:lpstr>News, Sports, Weather, and Traffic Resources</vt:lpstr>
      <vt:lpstr>News, Sports, Weather, and Traffic Resources</vt:lpstr>
      <vt:lpstr>News, Sports, Weather, and Traffic Resources</vt:lpstr>
      <vt:lpstr>News, Sports, Weather, and Traffic Resources</vt:lpstr>
      <vt:lpstr>Exploring News and Traffic Websites</vt:lpstr>
      <vt:lpstr>News, Sports, Weather, and Traffic Resources</vt:lpstr>
      <vt:lpstr>Research and Reference Tools</vt:lpstr>
      <vt:lpstr>Research and Reference Tools</vt:lpstr>
      <vt:lpstr>Exploring an Online Encyclopedia</vt:lpstr>
      <vt:lpstr>Research and Reference Tools</vt:lpstr>
      <vt:lpstr>Research and Reference Tools</vt:lpstr>
      <vt:lpstr>Research and Reference Tools</vt:lpstr>
      <vt:lpstr>Research and Reference Tools</vt:lpstr>
      <vt:lpstr>Research and Reference Tools</vt:lpstr>
      <vt:lpstr>Research and Reference Tools</vt:lpstr>
      <vt:lpstr>Personal Finance Resources</vt:lpstr>
      <vt:lpstr>Personal Finance Resources</vt:lpstr>
      <vt:lpstr>Personal Finance Resources</vt:lpstr>
      <vt:lpstr>Personal Finance Resources</vt:lpstr>
      <vt:lpstr>Personal Finance Resources</vt:lpstr>
      <vt:lpstr>Personal Finance Resources</vt:lpstr>
      <vt:lpstr>Personal Finance Resources</vt:lpstr>
      <vt:lpstr>Special Interest Websites</vt:lpstr>
      <vt:lpstr>Special Interest Websites</vt:lpstr>
      <vt:lpstr>Entertainment, Hobby, and Other Special-Interest Sites </vt:lpstr>
      <vt:lpstr>Entertainment, Hobby, and Other Special-Interest Sites </vt:lpstr>
      <vt:lpstr>Entertainment, Hobby, and Other Special-Interest Sites </vt:lpstr>
      <vt:lpstr>Entertainment, Hobby, and Other Special-Interest Sites </vt:lpstr>
      <vt:lpstr>Entertainment, Hobby, and Other Special-Interest Sites </vt:lpstr>
      <vt:lpstr>Entertainment, Hobby, and Other Special-Interest Sites </vt:lpstr>
      <vt:lpstr>Education Tools</vt:lpstr>
      <vt:lpstr>Education Tools</vt:lpstr>
      <vt:lpstr>Education Tools</vt:lpstr>
      <vt:lpstr>Education Tools</vt:lpstr>
      <vt:lpstr>Education Tools</vt:lpstr>
      <vt:lpstr>Shopping Websites</vt:lpstr>
      <vt:lpstr>Shopping Websites</vt:lpstr>
      <vt:lpstr>Shopping Sites</vt:lpstr>
      <vt:lpstr>Shopping Sites</vt:lpstr>
      <vt:lpstr>Online Gaming Websites</vt:lpstr>
      <vt:lpstr>Download and File-Sharing Sites</vt:lpstr>
      <vt:lpstr>Download and File-Sharing Sites</vt:lpstr>
      <vt:lpstr>Download and File-Sharing Sites</vt:lpstr>
      <vt:lpstr>Download and File-Sharing Sites</vt:lpstr>
      <vt:lpstr>Download and File-Sharing Sites</vt:lpstr>
      <vt:lpstr>Download and File-Sharing Sites</vt:lpstr>
      <vt:lpstr>Chapter Summary</vt:lpstr>
      <vt:lpstr>Chapter 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2014-11-12T14:13:56Z</dcterms:created>
  <dcterms:modified xsi:type="dcterms:W3CDTF">2020-09-23T10:21:37Z</dcterms:modified>
</cp:coreProperties>
</file>